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2"/>
  </p:notesMasterIdLst>
  <p:handoutMasterIdLst>
    <p:handoutMasterId r:id="rId33"/>
  </p:handoutMasterIdLst>
  <p:sldIdLst>
    <p:sldId id="256" r:id="rId2"/>
    <p:sldId id="534" r:id="rId3"/>
    <p:sldId id="535" r:id="rId4"/>
    <p:sldId id="486" r:id="rId5"/>
    <p:sldId id="515" r:id="rId6"/>
    <p:sldId id="517" r:id="rId7"/>
    <p:sldId id="518" r:id="rId8"/>
    <p:sldId id="485" r:id="rId9"/>
    <p:sldId id="541" r:id="rId10"/>
    <p:sldId id="492" r:id="rId11"/>
    <p:sldId id="496" r:id="rId12"/>
    <p:sldId id="550" r:id="rId13"/>
    <p:sldId id="558" r:id="rId14"/>
    <p:sldId id="559" r:id="rId15"/>
    <p:sldId id="539" r:id="rId16"/>
    <p:sldId id="522" r:id="rId17"/>
    <p:sldId id="543" r:id="rId18"/>
    <p:sldId id="544" r:id="rId19"/>
    <p:sldId id="545" r:id="rId20"/>
    <p:sldId id="546" r:id="rId21"/>
    <p:sldId id="547" r:id="rId22"/>
    <p:sldId id="548" r:id="rId23"/>
    <p:sldId id="525" r:id="rId24"/>
    <p:sldId id="555" r:id="rId25"/>
    <p:sldId id="532" r:id="rId26"/>
    <p:sldId id="542" r:id="rId27"/>
    <p:sldId id="528" r:id="rId28"/>
    <p:sldId id="554" r:id="rId29"/>
    <p:sldId id="529" r:id="rId30"/>
    <p:sldId id="560" r:id="rId31"/>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49" userDrawn="1">
          <p15:clr>
            <a:srgbClr val="A4A3A4"/>
          </p15:clr>
        </p15:guide>
        <p15:guide id="2" pos="222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nnah Thornton" initials="HLT" lastIdx="1" clrIdx="0"/>
  <p:cmAuthor id="1" name="Baker, Diane" initials="BD" lastIdx="3" clrIdx="1"/>
  <p:cmAuthor id="2" name="Kate M Finnerty" initials="KMF" lastIdx="30" clrIdx="2">
    <p:extLst/>
  </p:cmAuthor>
  <p:cmAuthor id="3" name="Jones Marianne Elizabeth" initials="JME" lastIdx="4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095B26"/>
    <a:srgbClr val="12B2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77203" autoAdjust="0"/>
  </p:normalViewPr>
  <p:slideViewPr>
    <p:cSldViewPr>
      <p:cViewPr>
        <p:scale>
          <a:sx n="100" d="100"/>
          <a:sy n="100" d="100"/>
        </p:scale>
        <p:origin x="594" y="-870"/>
      </p:cViewPr>
      <p:guideLst>
        <p:guide orient="horz" pos="2160"/>
        <p:guide pos="2880"/>
      </p:guideLst>
    </p:cSldViewPr>
  </p:slideViewPr>
  <p:outlineViewPr>
    <p:cViewPr>
      <p:scale>
        <a:sx n="33" d="100"/>
        <a:sy n="33" d="100"/>
      </p:scale>
      <p:origin x="0" y="12948"/>
    </p:cViewPr>
  </p:outlineViewPr>
  <p:notesTextViewPr>
    <p:cViewPr>
      <p:scale>
        <a:sx n="200" d="100"/>
        <a:sy n="200" d="100"/>
      </p:scale>
      <p:origin x="0" y="0"/>
    </p:cViewPr>
  </p:notesTextViewPr>
  <p:sorterViewPr>
    <p:cViewPr>
      <p:scale>
        <a:sx n="120" d="100"/>
        <a:sy n="120" d="100"/>
      </p:scale>
      <p:origin x="0" y="7254"/>
    </p:cViewPr>
  </p:sorterViewPr>
  <p:notesViewPr>
    <p:cSldViewPr>
      <p:cViewPr varScale="1">
        <p:scale>
          <a:sx n="52" d="100"/>
          <a:sy n="52" d="100"/>
        </p:scale>
        <p:origin x="-2808" y="-84"/>
      </p:cViewPr>
      <p:guideLst>
        <p:guide orient="horz" pos="2949"/>
        <p:guide pos="222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CDA9E4-2365-415B-9A0B-8FBFAA45F9E9}" type="doc">
      <dgm:prSet loTypeId="urn:microsoft.com/office/officeart/2005/8/layout/venn1" loCatId="relationship" qsTypeId="urn:microsoft.com/office/officeart/2005/8/quickstyle/3d1" qsCatId="3D" csTypeId="urn:microsoft.com/office/officeart/2005/8/colors/colorful5" csCatId="colorful" phldr="1"/>
      <dgm:spPr/>
    </dgm:pt>
    <dgm:pt modelId="{0E16D1AA-64C6-4271-96CB-FFC302C802BD}">
      <dgm:prSet phldrT="[Text]" custT="1"/>
      <dgm:spPr>
        <a:gradFill flip="none" rotWithShape="0">
          <a:gsLst>
            <a:gs pos="0">
              <a:srgbClr val="0070C0">
                <a:shade val="30000"/>
                <a:satMod val="115000"/>
              </a:srgbClr>
            </a:gs>
            <a:gs pos="50000">
              <a:srgbClr val="0070C0">
                <a:shade val="67500"/>
                <a:satMod val="115000"/>
              </a:srgbClr>
            </a:gs>
            <a:gs pos="100000">
              <a:srgbClr val="0070C0">
                <a:shade val="100000"/>
                <a:satMod val="115000"/>
              </a:srgbClr>
            </a:gs>
          </a:gsLst>
          <a:lin ang="8100000" scaled="1"/>
          <a:tileRect/>
        </a:gradFill>
      </dgm:spPr>
      <dgm:t>
        <a:bodyPr/>
        <a:lstStyle/>
        <a:p>
          <a:endParaRPr lang="en-US" sz="1800" b="1" dirty="0" smtClean="0">
            <a:latin typeface="Calibri" panose="020F0502020204030204" pitchFamily="34" charset="0"/>
          </a:endParaRPr>
        </a:p>
        <a:p>
          <a:endParaRPr lang="en-US" sz="1800" b="1" dirty="0" smtClean="0">
            <a:latin typeface="Calibri" panose="020F0502020204030204" pitchFamily="34" charset="0"/>
          </a:endParaRPr>
        </a:p>
        <a:p>
          <a:endParaRPr lang="en-US" sz="1800" b="1" dirty="0" smtClean="0">
            <a:latin typeface="Calibri" panose="020F0502020204030204" pitchFamily="34" charset="0"/>
          </a:endParaRPr>
        </a:p>
      </dgm:t>
    </dgm:pt>
    <dgm:pt modelId="{0697084C-8398-4871-B703-0A1946637E2E}" type="parTrans" cxnId="{B3FD3BB3-C32D-4852-B9CA-70D294400E42}">
      <dgm:prSet/>
      <dgm:spPr/>
      <dgm:t>
        <a:bodyPr/>
        <a:lstStyle/>
        <a:p>
          <a:endParaRPr lang="en-US">
            <a:latin typeface="Calibri" panose="020F0502020204030204" pitchFamily="34" charset="0"/>
          </a:endParaRPr>
        </a:p>
      </dgm:t>
    </dgm:pt>
    <dgm:pt modelId="{734BE7E3-4A17-4555-B5B1-4CF10B30F664}" type="sibTrans" cxnId="{B3FD3BB3-C32D-4852-B9CA-70D294400E42}">
      <dgm:prSet/>
      <dgm:spPr/>
      <dgm:t>
        <a:bodyPr/>
        <a:lstStyle/>
        <a:p>
          <a:endParaRPr lang="en-US">
            <a:latin typeface="Calibri" panose="020F0502020204030204" pitchFamily="34" charset="0"/>
          </a:endParaRPr>
        </a:p>
      </dgm:t>
    </dgm:pt>
    <dgm:pt modelId="{ED221528-1C43-470D-9FE8-E29D511AB165}">
      <dgm:prSet phldrT="[Text]" custT="1"/>
      <dgm:spPr>
        <a:gradFill flip="none" rotWithShape="0">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dgm:spPr>
      <dgm:t>
        <a:bodyPr/>
        <a:lstStyle/>
        <a:p>
          <a:r>
            <a:rPr lang="en-US" sz="2600" b="1" dirty="0" smtClean="0">
              <a:effectLst>
                <a:outerShdw blurRad="38100" dist="38100" dir="2700000" algn="tl">
                  <a:srgbClr val="000000">
                    <a:alpha val="43137"/>
                  </a:srgbClr>
                </a:outerShdw>
              </a:effectLst>
              <a:latin typeface="Calibri" panose="020F0502020204030204" pitchFamily="34" charset="0"/>
            </a:rPr>
            <a:t>Landowner</a:t>
          </a:r>
          <a:endParaRPr lang="en-US" sz="2600" b="1" dirty="0">
            <a:effectLst>
              <a:outerShdw blurRad="38100" dist="38100" dir="2700000" algn="tl">
                <a:srgbClr val="000000">
                  <a:alpha val="43137"/>
                </a:srgbClr>
              </a:outerShdw>
            </a:effectLst>
            <a:latin typeface="Calibri" panose="020F0502020204030204" pitchFamily="34" charset="0"/>
          </a:endParaRPr>
        </a:p>
      </dgm:t>
    </dgm:pt>
    <dgm:pt modelId="{FD7B71C2-CA9D-4F55-BD6E-3BEB14F329EF}" type="parTrans" cxnId="{3AFA9D64-548A-47A4-BBB4-1605363B33E6}">
      <dgm:prSet/>
      <dgm:spPr/>
      <dgm:t>
        <a:bodyPr/>
        <a:lstStyle/>
        <a:p>
          <a:endParaRPr lang="en-US">
            <a:latin typeface="Calibri" panose="020F0502020204030204" pitchFamily="34" charset="0"/>
          </a:endParaRPr>
        </a:p>
      </dgm:t>
    </dgm:pt>
    <dgm:pt modelId="{16C75C5F-B511-4209-B2F1-E5B045303886}" type="sibTrans" cxnId="{3AFA9D64-548A-47A4-BBB4-1605363B33E6}">
      <dgm:prSet/>
      <dgm:spPr/>
      <dgm:t>
        <a:bodyPr/>
        <a:lstStyle/>
        <a:p>
          <a:endParaRPr lang="en-US">
            <a:latin typeface="Calibri" panose="020F0502020204030204" pitchFamily="34" charset="0"/>
          </a:endParaRPr>
        </a:p>
      </dgm:t>
    </dgm:pt>
    <dgm:pt modelId="{6E93561B-F443-4DB1-983D-6724DB5CF06F}">
      <dgm:prSet phldrT="[Text]" custT="1"/>
      <dgm:spPr>
        <a:gradFill flip="none" rotWithShape="0">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8100000" scaled="1"/>
          <a:tileRect/>
        </a:gradFill>
      </dgm:spPr>
      <dgm:t>
        <a:bodyPr/>
        <a:lstStyle/>
        <a:p>
          <a:r>
            <a:rPr lang="en-US" sz="2600" b="1" dirty="0" smtClean="0">
              <a:effectLst>
                <a:outerShdw blurRad="38100" dist="38100" dir="2700000" algn="tl">
                  <a:srgbClr val="000000">
                    <a:alpha val="43137"/>
                  </a:srgbClr>
                </a:outerShdw>
              </a:effectLst>
              <a:latin typeface="Calibri" panose="020F0502020204030204" pitchFamily="34" charset="0"/>
            </a:rPr>
            <a:t>         Tribe</a:t>
          </a:r>
          <a:endParaRPr lang="en-US" sz="2600" b="1" dirty="0">
            <a:effectLst>
              <a:outerShdw blurRad="38100" dist="38100" dir="2700000" algn="tl">
                <a:srgbClr val="000000">
                  <a:alpha val="43137"/>
                </a:srgbClr>
              </a:outerShdw>
            </a:effectLst>
            <a:latin typeface="Calibri" panose="020F0502020204030204" pitchFamily="34" charset="0"/>
          </a:endParaRPr>
        </a:p>
      </dgm:t>
    </dgm:pt>
    <dgm:pt modelId="{30453984-C3C5-4997-8C8D-F281F68AE9DF}" type="parTrans" cxnId="{EFE46B76-B7EA-4956-9F86-C4018E39E00D}">
      <dgm:prSet/>
      <dgm:spPr/>
      <dgm:t>
        <a:bodyPr/>
        <a:lstStyle/>
        <a:p>
          <a:endParaRPr lang="en-US">
            <a:latin typeface="Calibri" panose="020F0502020204030204" pitchFamily="34" charset="0"/>
          </a:endParaRPr>
        </a:p>
      </dgm:t>
    </dgm:pt>
    <dgm:pt modelId="{118F8225-20EB-48F1-B6B5-93E4081BCEBF}" type="sibTrans" cxnId="{EFE46B76-B7EA-4956-9F86-C4018E39E00D}">
      <dgm:prSet/>
      <dgm:spPr/>
      <dgm:t>
        <a:bodyPr/>
        <a:lstStyle/>
        <a:p>
          <a:endParaRPr lang="en-US">
            <a:latin typeface="Calibri" panose="020F0502020204030204" pitchFamily="34" charset="0"/>
          </a:endParaRPr>
        </a:p>
      </dgm:t>
    </dgm:pt>
    <dgm:pt modelId="{89B34D58-3787-477A-AFBD-86BBACC46C50}" type="pres">
      <dgm:prSet presAssocID="{BFCDA9E4-2365-415B-9A0B-8FBFAA45F9E9}" presName="compositeShape" presStyleCnt="0">
        <dgm:presLayoutVars>
          <dgm:chMax val="7"/>
          <dgm:dir/>
          <dgm:resizeHandles val="exact"/>
        </dgm:presLayoutVars>
      </dgm:prSet>
      <dgm:spPr/>
    </dgm:pt>
    <dgm:pt modelId="{475112F8-B671-422C-B3CE-355C04379CD0}" type="pres">
      <dgm:prSet presAssocID="{0E16D1AA-64C6-4271-96CB-FFC302C802BD}" presName="circ1" presStyleLbl="vennNode1" presStyleIdx="0" presStyleCnt="3" custScaleX="123063"/>
      <dgm:spPr/>
      <dgm:t>
        <a:bodyPr/>
        <a:lstStyle/>
        <a:p>
          <a:endParaRPr lang="en-US"/>
        </a:p>
      </dgm:t>
    </dgm:pt>
    <dgm:pt modelId="{BC93084F-7251-4B8E-BE57-96B4AE4479EB}" type="pres">
      <dgm:prSet presAssocID="{0E16D1AA-64C6-4271-96CB-FFC302C802BD}" presName="circ1Tx" presStyleLbl="revTx" presStyleIdx="0" presStyleCnt="0">
        <dgm:presLayoutVars>
          <dgm:chMax val="0"/>
          <dgm:chPref val="0"/>
          <dgm:bulletEnabled val="1"/>
        </dgm:presLayoutVars>
      </dgm:prSet>
      <dgm:spPr/>
      <dgm:t>
        <a:bodyPr/>
        <a:lstStyle/>
        <a:p>
          <a:endParaRPr lang="en-US"/>
        </a:p>
      </dgm:t>
    </dgm:pt>
    <dgm:pt modelId="{192C726A-6828-406F-9A31-D3054AE9DC88}" type="pres">
      <dgm:prSet presAssocID="{ED221528-1C43-470D-9FE8-E29D511AB165}" presName="circ2" presStyleLbl="vennNode1" presStyleIdx="1" presStyleCnt="3"/>
      <dgm:spPr/>
      <dgm:t>
        <a:bodyPr/>
        <a:lstStyle/>
        <a:p>
          <a:endParaRPr lang="en-US"/>
        </a:p>
      </dgm:t>
    </dgm:pt>
    <dgm:pt modelId="{ED3F9712-6E44-4001-8D4A-AFB529A2522F}" type="pres">
      <dgm:prSet presAssocID="{ED221528-1C43-470D-9FE8-E29D511AB165}" presName="circ2Tx" presStyleLbl="revTx" presStyleIdx="0" presStyleCnt="0">
        <dgm:presLayoutVars>
          <dgm:chMax val="0"/>
          <dgm:chPref val="0"/>
          <dgm:bulletEnabled val="1"/>
        </dgm:presLayoutVars>
      </dgm:prSet>
      <dgm:spPr/>
      <dgm:t>
        <a:bodyPr/>
        <a:lstStyle/>
        <a:p>
          <a:endParaRPr lang="en-US"/>
        </a:p>
      </dgm:t>
    </dgm:pt>
    <dgm:pt modelId="{2C4001E8-BBC2-45E9-B850-7D4D3B6F17AF}" type="pres">
      <dgm:prSet presAssocID="{6E93561B-F443-4DB1-983D-6724DB5CF06F}" presName="circ3" presStyleLbl="vennNode1" presStyleIdx="2" presStyleCnt="3"/>
      <dgm:spPr/>
      <dgm:t>
        <a:bodyPr/>
        <a:lstStyle/>
        <a:p>
          <a:endParaRPr lang="en-US"/>
        </a:p>
      </dgm:t>
    </dgm:pt>
    <dgm:pt modelId="{AE95D1CD-D26F-431C-968C-C0304153C7D8}" type="pres">
      <dgm:prSet presAssocID="{6E93561B-F443-4DB1-983D-6724DB5CF06F}" presName="circ3Tx" presStyleLbl="revTx" presStyleIdx="0" presStyleCnt="0">
        <dgm:presLayoutVars>
          <dgm:chMax val="0"/>
          <dgm:chPref val="0"/>
          <dgm:bulletEnabled val="1"/>
        </dgm:presLayoutVars>
      </dgm:prSet>
      <dgm:spPr/>
      <dgm:t>
        <a:bodyPr/>
        <a:lstStyle/>
        <a:p>
          <a:endParaRPr lang="en-US"/>
        </a:p>
      </dgm:t>
    </dgm:pt>
  </dgm:ptLst>
  <dgm:cxnLst>
    <dgm:cxn modelId="{EFE46B76-B7EA-4956-9F86-C4018E39E00D}" srcId="{BFCDA9E4-2365-415B-9A0B-8FBFAA45F9E9}" destId="{6E93561B-F443-4DB1-983D-6724DB5CF06F}" srcOrd="2" destOrd="0" parTransId="{30453984-C3C5-4997-8C8D-F281F68AE9DF}" sibTransId="{118F8225-20EB-48F1-B6B5-93E4081BCEBF}"/>
    <dgm:cxn modelId="{7199D29E-798B-47F0-B011-BD59D66F2678}" type="presOf" srcId="{0E16D1AA-64C6-4271-96CB-FFC302C802BD}" destId="{475112F8-B671-422C-B3CE-355C04379CD0}" srcOrd="0" destOrd="0" presId="urn:microsoft.com/office/officeart/2005/8/layout/venn1"/>
    <dgm:cxn modelId="{910D74C8-220A-44BB-8F67-183AD19F0F0F}" type="presOf" srcId="{ED221528-1C43-470D-9FE8-E29D511AB165}" destId="{ED3F9712-6E44-4001-8D4A-AFB529A2522F}" srcOrd="1" destOrd="0" presId="urn:microsoft.com/office/officeart/2005/8/layout/venn1"/>
    <dgm:cxn modelId="{CF391C3B-4E3C-4D51-817B-EE58FF3173C8}" type="presOf" srcId="{6E93561B-F443-4DB1-983D-6724DB5CF06F}" destId="{AE95D1CD-D26F-431C-968C-C0304153C7D8}" srcOrd="1" destOrd="0" presId="urn:microsoft.com/office/officeart/2005/8/layout/venn1"/>
    <dgm:cxn modelId="{B9CF5F82-D496-452E-A1CC-3A64CA3200D7}" type="presOf" srcId="{BFCDA9E4-2365-415B-9A0B-8FBFAA45F9E9}" destId="{89B34D58-3787-477A-AFBD-86BBACC46C50}" srcOrd="0" destOrd="0" presId="urn:microsoft.com/office/officeart/2005/8/layout/venn1"/>
    <dgm:cxn modelId="{F14BF9F5-46C6-4505-91EF-FFFB6981A8BB}" type="presOf" srcId="{ED221528-1C43-470D-9FE8-E29D511AB165}" destId="{192C726A-6828-406F-9A31-D3054AE9DC88}" srcOrd="0" destOrd="0" presId="urn:microsoft.com/office/officeart/2005/8/layout/venn1"/>
    <dgm:cxn modelId="{B3FD3BB3-C32D-4852-B9CA-70D294400E42}" srcId="{BFCDA9E4-2365-415B-9A0B-8FBFAA45F9E9}" destId="{0E16D1AA-64C6-4271-96CB-FFC302C802BD}" srcOrd="0" destOrd="0" parTransId="{0697084C-8398-4871-B703-0A1946637E2E}" sibTransId="{734BE7E3-4A17-4555-B5B1-4CF10B30F664}"/>
    <dgm:cxn modelId="{4CA80DC0-B18A-4E80-9230-ED5C5F2E9DD6}" type="presOf" srcId="{0E16D1AA-64C6-4271-96CB-FFC302C802BD}" destId="{BC93084F-7251-4B8E-BE57-96B4AE4479EB}" srcOrd="1" destOrd="0" presId="urn:microsoft.com/office/officeart/2005/8/layout/venn1"/>
    <dgm:cxn modelId="{82D560CB-73A3-4516-9199-893434267AFA}" type="presOf" srcId="{6E93561B-F443-4DB1-983D-6724DB5CF06F}" destId="{2C4001E8-BBC2-45E9-B850-7D4D3B6F17AF}" srcOrd="0" destOrd="0" presId="urn:microsoft.com/office/officeart/2005/8/layout/venn1"/>
    <dgm:cxn modelId="{3AFA9D64-548A-47A4-BBB4-1605363B33E6}" srcId="{BFCDA9E4-2365-415B-9A0B-8FBFAA45F9E9}" destId="{ED221528-1C43-470D-9FE8-E29D511AB165}" srcOrd="1" destOrd="0" parTransId="{FD7B71C2-CA9D-4F55-BD6E-3BEB14F329EF}" sibTransId="{16C75C5F-B511-4209-B2F1-E5B045303886}"/>
    <dgm:cxn modelId="{6787F281-BF87-41DA-BA49-B1F4494D5468}" type="presParOf" srcId="{89B34D58-3787-477A-AFBD-86BBACC46C50}" destId="{475112F8-B671-422C-B3CE-355C04379CD0}" srcOrd="0" destOrd="0" presId="urn:microsoft.com/office/officeart/2005/8/layout/venn1"/>
    <dgm:cxn modelId="{72E8D49A-81F0-458E-9418-656A3800A1EA}" type="presParOf" srcId="{89B34D58-3787-477A-AFBD-86BBACC46C50}" destId="{BC93084F-7251-4B8E-BE57-96B4AE4479EB}" srcOrd="1" destOrd="0" presId="urn:microsoft.com/office/officeart/2005/8/layout/venn1"/>
    <dgm:cxn modelId="{F5A31E57-812E-41A5-9FB2-A64EC2C2B241}" type="presParOf" srcId="{89B34D58-3787-477A-AFBD-86BBACC46C50}" destId="{192C726A-6828-406F-9A31-D3054AE9DC88}" srcOrd="2" destOrd="0" presId="urn:microsoft.com/office/officeart/2005/8/layout/venn1"/>
    <dgm:cxn modelId="{1606396B-2BC9-42E2-88FF-37AC5ACA1AC3}" type="presParOf" srcId="{89B34D58-3787-477A-AFBD-86BBACC46C50}" destId="{ED3F9712-6E44-4001-8D4A-AFB529A2522F}" srcOrd="3" destOrd="0" presId="urn:microsoft.com/office/officeart/2005/8/layout/venn1"/>
    <dgm:cxn modelId="{B8429A74-3F7E-4AE7-B6DD-1FB0951362D9}" type="presParOf" srcId="{89B34D58-3787-477A-AFBD-86BBACC46C50}" destId="{2C4001E8-BBC2-45E9-B850-7D4D3B6F17AF}" srcOrd="4" destOrd="0" presId="urn:microsoft.com/office/officeart/2005/8/layout/venn1"/>
    <dgm:cxn modelId="{FC3B7902-C871-4923-A043-A428690C3AD1}" type="presParOf" srcId="{89B34D58-3787-477A-AFBD-86BBACC46C50}" destId="{AE95D1CD-D26F-431C-968C-C0304153C7D8}"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5112F8-B671-422C-B3CE-355C04379CD0}">
      <dsp:nvSpPr>
        <dsp:cNvPr id="0" name=""/>
        <dsp:cNvSpPr/>
      </dsp:nvSpPr>
      <dsp:spPr>
        <a:xfrm>
          <a:off x="1447804" y="60629"/>
          <a:ext cx="3581390" cy="2910209"/>
        </a:xfrm>
        <a:prstGeom prst="ellipse">
          <a:avLst/>
        </a:prstGeom>
        <a:gradFill flip="none" rotWithShape="0">
          <a:gsLst>
            <a:gs pos="0">
              <a:srgbClr val="0070C0">
                <a:shade val="30000"/>
                <a:satMod val="115000"/>
              </a:srgbClr>
            </a:gs>
            <a:gs pos="50000">
              <a:srgbClr val="0070C0">
                <a:shade val="67500"/>
                <a:satMod val="115000"/>
              </a:srgbClr>
            </a:gs>
            <a:gs pos="100000">
              <a:srgbClr val="0070C0">
                <a:shade val="100000"/>
                <a:satMod val="115000"/>
              </a:srgbClr>
            </a:gs>
          </a:gsLst>
          <a:lin ang="8100000" scaled="1"/>
          <a:tileRect/>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1" kern="1200" dirty="0" smtClean="0">
            <a:latin typeface="Calibri" panose="020F0502020204030204" pitchFamily="34" charset="0"/>
          </a:endParaRPr>
        </a:p>
        <a:p>
          <a:pPr lvl="0" algn="ctr" defTabSz="800100">
            <a:lnSpc>
              <a:spcPct val="90000"/>
            </a:lnSpc>
            <a:spcBef>
              <a:spcPct val="0"/>
            </a:spcBef>
            <a:spcAft>
              <a:spcPct val="35000"/>
            </a:spcAft>
          </a:pPr>
          <a:endParaRPr lang="en-US" sz="1800" b="1" kern="1200" dirty="0" smtClean="0">
            <a:latin typeface="Calibri" panose="020F0502020204030204" pitchFamily="34" charset="0"/>
          </a:endParaRPr>
        </a:p>
        <a:p>
          <a:pPr lvl="0" algn="ctr" defTabSz="800100">
            <a:lnSpc>
              <a:spcPct val="90000"/>
            </a:lnSpc>
            <a:spcBef>
              <a:spcPct val="0"/>
            </a:spcBef>
            <a:spcAft>
              <a:spcPct val="35000"/>
            </a:spcAft>
          </a:pPr>
          <a:endParaRPr lang="en-US" sz="1800" b="1" kern="1200" dirty="0" smtClean="0">
            <a:latin typeface="Calibri" panose="020F0502020204030204" pitchFamily="34" charset="0"/>
          </a:endParaRPr>
        </a:p>
      </dsp:txBody>
      <dsp:txXfrm>
        <a:off x="1925323" y="569916"/>
        <a:ext cx="2626353" cy="1309594"/>
      </dsp:txXfrm>
    </dsp:sp>
    <dsp:sp modelId="{192C726A-6828-406F-9A31-D3054AE9DC88}">
      <dsp:nvSpPr>
        <dsp:cNvPr id="0" name=""/>
        <dsp:cNvSpPr/>
      </dsp:nvSpPr>
      <dsp:spPr>
        <a:xfrm>
          <a:off x="2833495" y="1879510"/>
          <a:ext cx="2910209" cy="2910209"/>
        </a:xfrm>
        <a:prstGeom prst="ellipse">
          <a:avLst/>
        </a:prstGeom>
        <a:gradFill flip="none" rotWithShape="0">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r>
            <a:rPr lang="en-US" sz="2600" b="1" kern="1200" dirty="0" smtClean="0">
              <a:effectLst>
                <a:outerShdw blurRad="38100" dist="38100" dir="2700000" algn="tl">
                  <a:srgbClr val="000000">
                    <a:alpha val="43137"/>
                  </a:srgbClr>
                </a:outerShdw>
              </a:effectLst>
              <a:latin typeface="Calibri" panose="020F0502020204030204" pitchFamily="34" charset="0"/>
            </a:rPr>
            <a:t>Landowner</a:t>
          </a:r>
          <a:endParaRPr lang="en-US" sz="2600" b="1" kern="1200" dirty="0">
            <a:effectLst>
              <a:outerShdw blurRad="38100" dist="38100" dir="2700000" algn="tl">
                <a:srgbClr val="000000">
                  <a:alpha val="43137"/>
                </a:srgbClr>
              </a:outerShdw>
            </a:effectLst>
            <a:latin typeface="Calibri" panose="020F0502020204030204" pitchFamily="34" charset="0"/>
          </a:endParaRPr>
        </a:p>
      </dsp:txBody>
      <dsp:txXfrm>
        <a:off x="3723534" y="2631314"/>
        <a:ext cx="1746125" cy="1600615"/>
      </dsp:txXfrm>
    </dsp:sp>
    <dsp:sp modelId="{2C4001E8-BBC2-45E9-B850-7D4D3B6F17AF}">
      <dsp:nvSpPr>
        <dsp:cNvPr id="0" name=""/>
        <dsp:cNvSpPr/>
      </dsp:nvSpPr>
      <dsp:spPr>
        <a:xfrm>
          <a:off x="733294" y="1879510"/>
          <a:ext cx="2910209" cy="2910209"/>
        </a:xfrm>
        <a:prstGeom prst="ellipse">
          <a:avLst/>
        </a:prstGeom>
        <a:gradFill flip="none" rotWithShape="0">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8100000" scaled="1"/>
          <a:tileRect/>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r>
            <a:rPr lang="en-US" sz="2600" b="1" kern="1200" dirty="0" smtClean="0">
              <a:effectLst>
                <a:outerShdw blurRad="38100" dist="38100" dir="2700000" algn="tl">
                  <a:srgbClr val="000000">
                    <a:alpha val="43137"/>
                  </a:srgbClr>
                </a:outerShdw>
              </a:effectLst>
              <a:latin typeface="Calibri" panose="020F0502020204030204" pitchFamily="34" charset="0"/>
            </a:rPr>
            <a:t>         Tribe</a:t>
          </a:r>
          <a:endParaRPr lang="en-US" sz="2600" b="1" kern="1200" dirty="0">
            <a:effectLst>
              <a:outerShdw blurRad="38100" dist="38100" dir="2700000" algn="tl">
                <a:srgbClr val="000000">
                  <a:alpha val="43137"/>
                </a:srgbClr>
              </a:outerShdw>
            </a:effectLst>
            <a:latin typeface="Calibri" panose="020F0502020204030204" pitchFamily="34" charset="0"/>
          </a:endParaRPr>
        </a:p>
      </dsp:txBody>
      <dsp:txXfrm>
        <a:off x="1007339" y="2631314"/>
        <a:ext cx="1746125" cy="160061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6"/>
            <a:ext cx="3066518" cy="468315"/>
          </a:xfrm>
          <a:prstGeom prst="rect">
            <a:avLst/>
          </a:prstGeom>
        </p:spPr>
        <p:txBody>
          <a:bodyPr vert="horz" lIns="93028" tIns="46515" rIns="93028" bIns="46515" rtlCol="0"/>
          <a:lstStyle>
            <a:lvl1pPr algn="l">
              <a:defRPr sz="1200"/>
            </a:lvl1pPr>
          </a:lstStyle>
          <a:p>
            <a:endParaRPr lang="en-US" dirty="0"/>
          </a:p>
        </p:txBody>
      </p:sp>
      <p:sp>
        <p:nvSpPr>
          <p:cNvPr id="3" name="Date Placeholder 2"/>
          <p:cNvSpPr>
            <a:spLocks noGrp="1"/>
          </p:cNvSpPr>
          <p:nvPr>
            <p:ph type="dt" sz="quarter" idx="1"/>
          </p:nvPr>
        </p:nvSpPr>
        <p:spPr>
          <a:xfrm>
            <a:off x="4008942" y="6"/>
            <a:ext cx="3066518" cy="468315"/>
          </a:xfrm>
          <a:prstGeom prst="rect">
            <a:avLst/>
          </a:prstGeom>
        </p:spPr>
        <p:txBody>
          <a:bodyPr vert="horz" lIns="93028" tIns="46515" rIns="93028" bIns="46515" rtlCol="0"/>
          <a:lstStyle>
            <a:lvl1pPr algn="r">
              <a:defRPr sz="1200"/>
            </a:lvl1pPr>
          </a:lstStyle>
          <a:p>
            <a:fld id="{1E72202B-91B4-424B-AE44-5309F074DB00}" type="datetime1">
              <a:rPr lang="en-US" smtClean="0"/>
              <a:t>2/22/2016</a:t>
            </a:fld>
            <a:endParaRPr lang="en-US" dirty="0"/>
          </a:p>
        </p:txBody>
      </p:sp>
      <p:sp>
        <p:nvSpPr>
          <p:cNvPr id="4" name="Footer Placeholder 3"/>
          <p:cNvSpPr>
            <a:spLocks noGrp="1"/>
          </p:cNvSpPr>
          <p:nvPr>
            <p:ph type="ftr" sz="quarter" idx="2"/>
          </p:nvPr>
        </p:nvSpPr>
        <p:spPr>
          <a:xfrm>
            <a:off x="0" y="8893155"/>
            <a:ext cx="3066518" cy="468315"/>
          </a:xfrm>
          <a:prstGeom prst="rect">
            <a:avLst/>
          </a:prstGeom>
        </p:spPr>
        <p:txBody>
          <a:bodyPr vert="horz" lIns="93028" tIns="46515" rIns="93028" bIns="46515"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08942" y="8893155"/>
            <a:ext cx="3066518" cy="468315"/>
          </a:xfrm>
          <a:prstGeom prst="rect">
            <a:avLst/>
          </a:prstGeom>
        </p:spPr>
        <p:txBody>
          <a:bodyPr vert="horz" lIns="93028" tIns="46515" rIns="93028" bIns="46515" rtlCol="0" anchor="b"/>
          <a:lstStyle>
            <a:lvl1pPr algn="r">
              <a:defRPr sz="1200"/>
            </a:lvl1pPr>
          </a:lstStyle>
          <a:p>
            <a:fld id="{9B522A9F-75AB-43DF-AF92-B74AEB03921F}" type="slidenum">
              <a:rPr lang="en-US" smtClean="0"/>
              <a:t>‹#›</a:t>
            </a:fld>
            <a:endParaRPr lang="en-US" dirty="0"/>
          </a:p>
        </p:txBody>
      </p:sp>
    </p:spTree>
    <p:extLst>
      <p:ext uri="{BB962C8B-B14F-4D97-AF65-F5344CB8AC3E}">
        <p14:creationId xmlns:p14="http://schemas.microsoft.com/office/powerpoint/2010/main" val="65782142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6733" cy="468154"/>
          </a:xfrm>
          <a:prstGeom prst="rect">
            <a:avLst/>
          </a:prstGeom>
        </p:spPr>
        <p:txBody>
          <a:bodyPr vert="horz" lIns="94098" tIns="47049" rIns="94098" bIns="47049" rtlCol="0"/>
          <a:lstStyle>
            <a:lvl1pPr algn="l">
              <a:defRPr sz="1200"/>
            </a:lvl1pPr>
          </a:lstStyle>
          <a:p>
            <a:endParaRPr lang="en-US" dirty="0"/>
          </a:p>
        </p:txBody>
      </p:sp>
      <p:sp>
        <p:nvSpPr>
          <p:cNvPr id="3" name="Date Placeholder 2"/>
          <p:cNvSpPr>
            <a:spLocks noGrp="1"/>
          </p:cNvSpPr>
          <p:nvPr>
            <p:ph type="dt" idx="1"/>
          </p:nvPr>
        </p:nvSpPr>
        <p:spPr>
          <a:xfrm>
            <a:off x="4008709" y="0"/>
            <a:ext cx="3066733" cy="468154"/>
          </a:xfrm>
          <a:prstGeom prst="rect">
            <a:avLst/>
          </a:prstGeom>
        </p:spPr>
        <p:txBody>
          <a:bodyPr vert="horz" lIns="94098" tIns="47049" rIns="94098" bIns="47049" rtlCol="0"/>
          <a:lstStyle>
            <a:lvl1pPr algn="r">
              <a:defRPr sz="1200"/>
            </a:lvl1pPr>
          </a:lstStyle>
          <a:p>
            <a:fld id="{EF33E770-762C-45BF-BFD9-0B846FFB657E}" type="datetime1">
              <a:rPr lang="en-US" smtClean="0"/>
              <a:t>2/22/2016</a:t>
            </a:fld>
            <a:endParaRPr lang="en-US" dirty="0"/>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4098" tIns="47049" rIns="94098" bIns="47049" rtlCol="0" anchor="ctr"/>
          <a:lstStyle/>
          <a:p>
            <a:endParaRPr lang="en-US" dirty="0"/>
          </a:p>
        </p:txBody>
      </p:sp>
      <p:sp>
        <p:nvSpPr>
          <p:cNvPr id="5" name="Notes Placeholder 4"/>
          <p:cNvSpPr>
            <a:spLocks noGrp="1"/>
          </p:cNvSpPr>
          <p:nvPr>
            <p:ph type="body" sz="quarter" idx="3"/>
          </p:nvPr>
        </p:nvSpPr>
        <p:spPr>
          <a:xfrm>
            <a:off x="707708" y="4447462"/>
            <a:ext cx="5661660" cy="4213384"/>
          </a:xfrm>
          <a:prstGeom prst="rect">
            <a:avLst/>
          </a:prstGeom>
        </p:spPr>
        <p:txBody>
          <a:bodyPr vert="horz" lIns="94098" tIns="47049" rIns="94098" bIns="470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93296"/>
            <a:ext cx="3066733" cy="468154"/>
          </a:xfrm>
          <a:prstGeom prst="rect">
            <a:avLst/>
          </a:prstGeom>
        </p:spPr>
        <p:txBody>
          <a:bodyPr vert="horz" lIns="94098" tIns="47049" rIns="94098" bIns="47049"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9" y="8893296"/>
            <a:ext cx="3066733" cy="468154"/>
          </a:xfrm>
          <a:prstGeom prst="rect">
            <a:avLst/>
          </a:prstGeom>
        </p:spPr>
        <p:txBody>
          <a:bodyPr vert="horz" lIns="94098" tIns="47049" rIns="94098" bIns="47049" rtlCol="0" anchor="b"/>
          <a:lstStyle>
            <a:lvl1pPr algn="r">
              <a:defRPr sz="1200"/>
            </a:lvl1pPr>
          </a:lstStyle>
          <a:p>
            <a:fld id="{045E8A76-B118-42A5-909A-C5A9AD487BBC}" type="slidenum">
              <a:rPr lang="en-US" smtClean="0"/>
              <a:pPr/>
              <a:t>‹#›</a:t>
            </a:fld>
            <a:endParaRPr lang="en-US" dirty="0"/>
          </a:p>
        </p:txBody>
      </p:sp>
    </p:spTree>
    <p:extLst>
      <p:ext uri="{BB962C8B-B14F-4D97-AF65-F5344CB8AC3E}">
        <p14:creationId xmlns:p14="http://schemas.microsoft.com/office/powerpoint/2010/main" val="21515858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4219148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1- Outreach </a:t>
            </a:r>
            <a:r>
              <a:rPr lang="en-US" altLang="en-US" dirty="0" smtClean="0"/>
              <a:t>occurs</a:t>
            </a:r>
            <a:r>
              <a:rPr lang="en-US" altLang="en-US" baseline="0" dirty="0" smtClean="0"/>
              <a:t> throughout the process (from the cooperative agreement signing to closeout of Program with the tribe)</a:t>
            </a:r>
          </a:p>
          <a:p>
            <a:pPr eaLnBrk="1" hangingPunct="1">
              <a:spcBef>
                <a:spcPct val="0"/>
              </a:spcBef>
            </a:pPr>
            <a:endParaRPr lang="en-US" altLang="en-US" baseline="0" dirty="0" smtClean="0"/>
          </a:p>
          <a:p>
            <a:pPr eaLnBrk="1" hangingPunct="1">
              <a:spcBef>
                <a:spcPct val="0"/>
              </a:spcBef>
            </a:pPr>
            <a:r>
              <a:rPr lang="en-US" altLang="en-US" baseline="0" dirty="0" smtClean="0"/>
              <a:t>2- Land Research is done by (DME, BLM, BIA) – </a:t>
            </a:r>
            <a:r>
              <a:rPr lang="en-US" altLang="en-US" baseline="0" dirty="0" smtClean="0">
                <a:solidFill>
                  <a:srgbClr val="FF0000"/>
                </a:solidFill>
              </a:rPr>
              <a:t>expand on what each group is doing </a:t>
            </a:r>
          </a:p>
          <a:p>
            <a:pPr eaLnBrk="1" hangingPunct="1">
              <a:spcBef>
                <a:spcPct val="0"/>
              </a:spcBef>
            </a:pPr>
            <a:r>
              <a:rPr lang="en-US" sz="1200" b="0" i="0" u="none" strike="noStrike" kern="1200" baseline="0" dirty="0" smtClean="0">
                <a:solidFill>
                  <a:srgbClr val="FF0000"/>
                </a:solidFill>
                <a:latin typeface="+mn-lt"/>
                <a:ea typeface="+mn-ea"/>
                <a:cs typeface="+mn-cs"/>
              </a:rPr>
              <a:t>Note from OAS- </a:t>
            </a:r>
            <a:r>
              <a:rPr lang="en-US" sz="1200" b="0" i="0" u="none" strike="noStrike" kern="1200" baseline="0" dirty="0" smtClean="0">
                <a:solidFill>
                  <a:schemeClr val="tx1"/>
                </a:solidFill>
                <a:latin typeface="+mn-lt"/>
                <a:ea typeface="+mn-ea"/>
                <a:cs typeface="+mn-cs"/>
              </a:rPr>
              <a:t>Land research consists of inventorying all the legal, social and physical characteristics or attributes of every tract.  It necessarily involves many different agencies.  BIA for example, because they maintain the title/legal information for every tract; BLM for the mapping; DME for the mineral rights; Forestry for the timber component; OAS for market and physical characteristics, etc., etc.</a:t>
            </a:r>
            <a:endParaRPr lang="en-US" altLang="en-US" baseline="0" dirty="0" smtClean="0">
              <a:solidFill>
                <a:srgbClr val="FF0000"/>
              </a:solidFill>
            </a:endParaRPr>
          </a:p>
          <a:p>
            <a:pPr eaLnBrk="1" hangingPunct="1">
              <a:spcBef>
                <a:spcPct val="0"/>
              </a:spcBef>
            </a:pPr>
            <a:endParaRPr lang="en-US" altLang="en-US" baseline="0" dirty="0" smtClean="0">
              <a:solidFill>
                <a:srgbClr val="FF0000"/>
              </a:solidFill>
            </a:endParaRPr>
          </a:p>
          <a:p>
            <a:pPr eaLnBrk="1" hangingPunct="1">
              <a:spcBef>
                <a:spcPct val="0"/>
              </a:spcBef>
            </a:pPr>
            <a:r>
              <a:rPr lang="en-US" altLang="en-US" baseline="0" dirty="0" smtClean="0">
                <a:solidFill>
                  <a:srgbClr val="FF0000"/>
                </a:solidFill>
              </a:rPr>
              <a:t>3- Valuation </a:t>
            </a:r>
          </a:p>
          <a:p>
            <a:pPr eaLnBrk="1" hangingPunct="1">
              <a:spcBef>
                <a:spcPct val="0"/>
              </a:spcBef>
            </a:pPr>
            <a:r>
              <a:rPr lang="en-US" sz="1200" b="0" i="0" u="none" strike="noStrike" kern="1200" baseline="0" dirty="0" smtClean="0">
                <a:solidFill>
                  <a:srgbClr val="FF0000"/>
                </a:solidFill>
                <a:latin typeface="+mn-lt"/>
                <a:ea typeface="+mn-ea"/>
                <a:cs typeface="+mn-cs"/>
              </a:rPr>
              <a:t>Note from OAS- </a:t>
            </a:r>
            <a:r>
              <a:rPr lang="en-US" sz="1200" b="0" i="0" u="none" strike="noStrike" kern="1200" baseline="0" dirty="0" smtClean="0">
                <a:solidFill>
                  <a:schemeClr val="tx1"/>
                </a:solidFill>
                <a:latin typeface="+mn-lt"/>
                <a:ea typeface="+mn-ea"/>
                <a:cs typeface="+mn-cs"/>
              </a:rPr>
              <a:t>Regardless of the method used, I believe it is important to emphasize that all appraisals performed for the program have the same objective, which is to determine the 'fair market value' of the property.  OAS will employ whatever appraisal methodology is best suited to meet the needs of each location, based on the most efficient allocation of program resources.  All program appraisals, regardless of methodology, adhere to established appraisal standards.</a:t>
            </a:r>
            <a:endParaRPr lang="en-US" altLang="en-US" baseline="0" dirty="0" smtClean="0">
              <a:solidFill>
                <a:srgbClr val="FF0000"/>
              </a:solidFill>
            </a:endParaRPr>
          </a:p>
          <a:p>
            <a:pPr eaLnBrk="1" hangingPunct="1">
              <a:spcBef>
                <a:spcPct val="0"/>
              </a:spcBef>
            </a:pPr>
            <a:endParaRPr lang="en-US" altLang="en-US" baseline="0" dirty="0" smtClean="0">
              <a:solidFill>
                <a:srgbClr val="FF0000"/>
              </a:solidFill>
            </a:endParaRPr>
          </a:p>
          <a:p>
            <a:pPr eaLnBrk="1" hangingPunct="1">
              <a:spcBef>
                <a:spcPct val="0"/>
              </a:spcBef>
            </a:pPr>
            <a:r>
              <a:rPr lang="en-US" altLang="en-US" baseline="0" dirty="0" smtClean="0">
                <a:solidFill>
                  <a:srgbClr val="FF0000"/>
                </a:solidFill>
              </a:rPr>
              <a:t>4- </a:t>
            </a:r>
            <a:r>
              <a:rPr lang="en-US" altLang="en-US" baseline="0" dirty="0" err="1" smtClean="0">
                <a:solidFill>
                  <a:srgbClr val="FF0000"/>
                </a:solidFill>
              </a:rPr>
              <a:t>Acquistion</a:t>
            </a:r>
            <a:r>
              <a:rPr lang="en-US" altLang="en-US" baseline="0" dirty="0" smtClean="0">
                <a:solidFill>
                  <a:srgbClr val="FF0000"/>
                </a:solidFill>
              </a:rPr>
              <a:t> - purchase</a:t>
            </a:r>
            <a:endParaRPr lang="en-US" altLang="en-US" dirty="0" smtClean="0">
              <a:solidFill>
                <a:srgbClr val="FF0000"/>
              </a:solidFill>
            </a:endParaRPr>
          </a:p>
        </p:txBody>
      </p:sp>
    </p:spTree>
    <p:extLst>
      <p:ext uri="{BB962C8B-B14F-4D97-AF65-F5344CB8AC3E}">
        <p14:creationId xmlns:p14="http://schemas.microsoft.com/office/powerpoint/2010/main" val="1838088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386932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Presenter</a:t>
            </a:r>
            <a:r>
              <a:rPr lang="en-US" baseline="0" dirty="0" smtClean="0"/>
              <a:t> may choose to explain the difference between the terms tracts and parcels:</a:t>
            </a:r>
          </a:p>
          <a:p>
            <a:r>
              <a:rPr lang="en-US" sz="1200" b="1" i="0" u="none" strike="noStrike" kern="1200" baseline="0" dirty="0" smtClean="0">
                <a:solidFill>
                  <a:schemeClr val="tx1"/>
                </a:solidFill>
                <a:latin typeface="+mn-lt"/>
                <a:ea typeface="+mn-ea"/>
                <a:cs typeface="+mn-cs"/>
              </a:rPr>
              <a:t>Tracts and Parcels (excerpt from the Status Report)</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 tract of land, as referenced throughout this Report, is the real property trust asset in which an individual or tribe has an ownership interest. It is a defined area, often the boundary of an original allotment, and can include the surface estate, mineral estate, or both. A tract can be owned by one or more individuals and tribes. A tract with multiple owners is considered a fractionated tract. </a:t>
            </a:r>
          </a:p>
          <a:p>
            <a:r>
              <a:rPr lang="en-US" sz="1200" b="0" i="0" u="none" strike="noStrike" kern="1200" baseline="0" dirty="0" smtClean="0">
                <a:solidFill>
                  <a:schemeClr val="tx1"/>
                </a:solidFill>
                <a:latin typeface="+mn-lt"/>
                <a:ea typeface="+mn-ea"/>
                <a:cs typeface="+mn-cs"/>
              </a:rPr>
              <a:t>A tract of land can be composed of one or more parcels. Parcels also have defined areas, but are not necessarily adjoining plots of land. In other words, a tract may be composed of just one single parcel of land, multiple adjacent parcels, and in some instances multiple non-adjacent parcels that are separated by other tracts or parcels of land. A landowner owns an interest in a tract, not in a particular parcel. </a:t>
            </a:r>
          </a:p>
          <a:p>
            <a:r>
              <a:rPr lang="en-US" sz="1200" b="0" i="0" u="none" strike="noStrike" kern="1200" baseline="0" dirty="0" smtClean="0">
                <a:solidFill>
                  <a:schemeClr val="tx1"/>
                </a:solidFill>
                <a:latin typeface="+mn-lt"/>
                <a:ea typeface="+mn-ea"/>
                <a:cs typeface="+mn-cs"/>
              </a:rPr>
              <a:t>Offers for the Buy-Back Program are made at the tract level. If a tract contains a parcel that cannot be appraised, then offers for interests in the whole tract cannot be made. 	</a:t>
            </a:r>
          </a:p>
          <a:p>
            <a:endParaRPr lang="en-US" dirty="0"/>
          </a:p>
        </p:txBody>
      </p:sp>
    </p:spTree>
    <p:extLst>
      <p:ext uri="{BB962C8B-B14F-4D97-AF65-F5344CB8AC3E}">
        <p14:creationId xmlns:p14="http://schemas.microsoft.com/office/powerpoint/2010/main" val="3807797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Presenter</a:t>
            </a:r>
            <a:r>
              <a:rPr lang="en-US" baseline="0" dirty="0" smtClean="0"/>
              <a:t> may choose to explain the difference between the terms tracts and parcels:</a:t>
            </a:r>
          </a:p>
          <a:p>
            <a:r>
              <a:rPr lang="en-US" sz="1200" b="1" i="0" u="none" strike="noStrike" kern="1200" baseline="0" dirty="0" smtClean="0">
                <a:solidFill>
                  <a:schemeClr val="tx1"/>
                </a:solidFill>
                <a:latin typeface="+mn-lt"/>
                <a:ea typeface="+mn-ea"/>
                <a:cs typeface="+mn-cs"/>
              </a:rPr>
              <a:t>Tracts and Parcels (excerpt from the Status Report)</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 tract of land, as referenced throughout this Report, is the real property trust asset in which an individual or tribe has an ownership interest. It is a defined area, often the boundary of an original allotment, and can include the surface estate, mineral estate, or both. A tract can be owned by one or more individuals and tribes. A tract with multiple owners is considered a fractionated tract. </a:t>
            </a:r>
          </a:p>
          <a:p>
            <a:r>
              <a:rPr lang="en-US" sz="1200" b="0" i="0" u="none" strike="noStrike" kern="1200" baseline="0" dirty="0" smtClean="0">
                <a:solidFill>
                  <a:schemeClr val="tx1"/>
                </a:solidFill>
                <a:latin typeface="+mn-lt"/>
                <a:ea typeface="+mn-ea"/>
                <a:cs typeface="+mn-cs"/>
              </a:rPr>
              <a:t>A tract of land can be composed of one or more parcels. Parcels also have defined areas, but are not necessarily adjoining plots of land. In other words, a tract may be composed of just one single parcel of land, multiple adjacent parcels, and in some instances multiple non-adjacent parcels that are separated by other tracts or parcels of land. A landowner owns an interest in a tract, not in a particular parcel. </a:t>
            </a:r>
          </a:p>
          <a:p>
            <a:r>
              <a:rPr lang="en-US" sz="1200" b="0" i="0" u="none" strike="noStrike" kern="1200" baseline="0" dirty="0" smtClean="0">
                <a:solidFill>
                  <a:schemeClr val="tx1"/>
                </a:solidFill>
                <a:latin typeface="+mn-lt"/>
                <a:ea typeface="+mn-ea"/>
                <a:cs typeface="+mn-cs"/>
              </a:rPr>
              <a:t>Offers for the Buy-Back Program are made at the tract level. If a tract contains a parcel that cannot be appraised, then offers for interests in the whole tract cannot be made. 	</a:t>
            </a:r>
          </a:p>
          <a:p>
            <a:endParaRPr lang="en-US" dirty="0"/>
          </a:p>
        </p:txBody>
      </p:sp>
    </p:spTree>
    <p:extLst>
      <p:ext uri="{BB962C8B-B14F-4D97-AF65-F5344CB8AC3E}">
        <p14:creationId xmlns:p14="http://schemas.microsoft.com/office/powerpoint/2010/main" val="3807797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Presenter</a:t>
            </a:r>
            <a:r>
              <a:rPr lang="en-US" baseline="0" dirty="0" smtClean="0"/>
              <a:t> may choose to explain the difference between the terms tracts and parcels:</a:t>
            </a:r>
          </a:p>
          <a:p>
            <a:r>
              <a:rPr lang="en-US" sz="1200" b="1" i="0" u="none" strike="noStrike" kern="1200" baseline="0" dirty="0" smtClean="0">
                <a:solidFill>
                  <a:schemeClr val="tx1"/>
                </a:solidFill>
                <a:latin typeface="+mn-lt"/>
                <a:ea typeface="+mn-ea"/>
                <a:cs typeface="+mn-cs"/>
              </a:rPr>
              <a:t>Tracts and Parcels (excerpt from the Status Report)</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 tract of land, as referenced throughout this Report, is the real property trust asset in which an individual or tribe has an ownership interest. It is a defined area, often the boundary of an original allotment, and can include the surface estate, mineral estate, or both. A tract can be owned by one or more individuals and tribes. A tract with multiple owners is considered a fractionated tract. </a:t>
            </a:r>
          </a:p>
          <a:p>
            <a:r>
              <a:rPr lang="en-US" sz="1200" b="0" i="0" u="none" strike="noStrike" kern="1200" baseline="0" dirty="0" smtClean="0">
                <a:solidFill>
                  <a:schemeClr val="tx1"/>
                </a:solidFill>
                <a:latin typeface="+mn-lt"/>
                <a:ea typeface="+mn-ea"/>
                <a:cs typeface="+mn-cs"/>
              </a:rPr>
              <a:t>A tract of land can be composed of one or more parcels. Parcels also have defined areas, but are not necessarily adjoining plots of land. In other words, a tract may be composed of just one single parcel of land, multiple adjacent parcels, and in some instances multiple non-adjacent parcels that are separated by other tracts or parcels of land. A landowner owns an interest in a tract, not in a particular parcel. </a:t>
            </a:r>
          </a:p>
          <a:p>
            <a:r>
              <a:rPr lang="en-US" sz="1200" b="0" i="0" u="none" strike="noStrike" kern="1200" baseline="0" dirty="0" smtClean="0">
                <a:solidFill>
                  <a:schemeClr val="tx1"/>
                </a:solidFill>
                <a:latin typeface="+mn-lt"/>
                <a:ea typeface="+mn-ea"/>
                <a:cs typeface="+mn-cs"/>
              </a:rPr>
              <a:t>Offers for the Buy-Back Program are made at the tract level. If a tract contains a parcel that cannot be appraised, then offers for interests in the whole tract cannot be made. 	</a:t>
            </a:r>
          </a:p>
          <a:p>
            <a:endParaRPr lang="en-US" dirty="0"/>
          </a:p>
        </p:txBody>
      </p:sp>
    </p:spTree>
    <p:extLst>
      <p:ext uri="{BB962C8B-B14F-4D97-AF65-F5344CB8AC3E}">
        <p14:creationId xmlns:p14="http://schemas.microsoft.com/office/powerpoint/2010/main" val="3807797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Program will use individual site-specific appraisals in situations where appraisers have determined that the land use types (e.g., commercial, industrial, recreational) or highest and best use within a well-defined project area are not homogeneous, and/or they are complex. The Program may also use individual site-specific appraisals when there are few tracts of land requiring appraisal. OAS Appraisers will adhere to USPAP standards 1 and 2 in the development and report writing for site-specific appraisals.</a:t>
            </a:r>
            <a:endParaRPr lang="en-US" dirty="0"/>
          </a:p>
        </p:txBody>
      </p:sp>
    </p:spTree>
    <p:extLst>
      <p:ext uri="{BB962C8B-B14F-4D97-AF65-F5344CB8AC3E}">
        <p14:creationId xmlns:p14="http://schemas.microsoft.com/office/powerpoint/2010/main" val="3085315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a:t>
            </a:r>
            <a:r>
              <a:rPr lang="en-US" baseline="0" dirty="0" smtClean="0"/>
              <a:t> </a:t>
            </a:r>
            <a:r>
              <a:rPr lang="en-US" baseline="0" dirty="0" smtClean="0"/>
              <a:t>Indian Land Tenure Foundation; </a:t>
            </a:r>
            <a:r>
              <a:rPr lang="en-US" baseline="0" dirty="0" smtClean="0"/>
              <a:t>post-offer </a:t>
            </a:r>
            <a:r>
              <a:rPr lang="en-US" baseline="0" dirty="0" smtClean="0"/>
              <a:t>outreach workshops in April, notary services at workshops for free</a:t>
            </a:r>
            <a:endParaRPr lang="en-US" dirty="0"/>
          </a:p>
        </p:txBody>
      </p:sp>
    </p:spTree>
    <p:extLst>
      <p:ext uri="{BB962C8B-B14F-4D97-AF65-F5344CB8AC3E}">
        <p14:creationId xmlns:p14="http://schemas.microsoft.com/office/powerpoint/2010/main" val="5997874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816244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a:t>
            </a:r>
            <a:r>
              <a:rPr lang="en-US" baseline="0" dirty="0" smtClean="0"/>
              <a:t>m the </a:t>
            </a:r>
            <a:r>
              <a:rPr lang="en-US" dirty="0" smtClean="0"/>
              <a:t>date of</a:t>
            </a:r>
            <a:r>
              <a:rPr lang="en-US" baseline="0" dirty="0" smtClean="0"/>
              <a:t> the letter, landowner has 45 days to return all pertinent documents; signed and notarized. </a:t>
            </a:r>
            <a:endParaRPr lang="en-US" dirty="0"/>
          </a:p>
        </p:txBody>
      </p:sp>
    </p:spTree>
    <p:extLst>
      <p:ext uri="{BB962C8B-B14F-4D97-AF65-F5344CB8AC3E}">
        <p14:creationId xmlns:p14="http://schemas.microsoft.com/office/powerpoint/2010/main" val="886732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Instructions</a:t>
            </a:r>
            <a:r>
              <a:rPr lang="en-US" baseline="0" dirty="0" smtClean="0"/>
              <a:t> inform you of the requirements needed to process your Purchase Offer documents. Do not sign or write on any document until you are sure of what you want to do. Return all documents with a ‘barcode’. Do not write on these documents. You may want to make a copy of all the documents so you can work on them. If you do make copies, make sure that you mark them “Copy” so that you will only send in the originals. </a:t>
            </a:r>
            <a:endParaRPr lang="en-US" dirty="0"/>
          </a:p>
        </p:txBody>
      </p:sp>
    </p:spTree>
    <p:extLst>
      <p:ext uri="{BB962C8B-B14F-4D97-AF65-F5344CB8AC3E}">
        <p14:creationId xmlns:p14="http://schemas.microsoft.com/office/powerpoint/2010/main" val="886732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2058184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not sign the top portion of the document until you are in front of a Notary.</a:t>
            </a:r>
            <a:r>
              <a:rPr lang="en-US" baseline="0" dirty="0" smtClean="0"/>
              <a:t> The Notary will fill-out and sign the bottom portion. </a:t>
            </a:r>
            <a:endParaRPr lang="en-US" dirty="0"/>
          </a:p>
        </p:txBody>
      </p:sp>
    </p:spTree>
    <p:extLst>
      <p:ext uri="{BB962C8B-B14F-4D97-AF65-F5344CB8AC3E}">
        <p14:creationId xmlns:p14="http://schemas.microsoft.com/office/powerpoint/2010/main" val="886732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PII report can be printed out for landowners at any</a:t>
            </a:r>
            <a:r>
              <a:rPr lang="en-US" baseline="0" dirty="0" smtClean="0"/>
              <a:t> of the Pre-Offer workshops by OST or a </a:t>
            </a:r>
            <a:r>
              <a:rPr lang="en-US" baseline="0" dirty="0" err="1" smtClean="0"/>
              <a:t>Cobell</a:t>
            </a:r>
            <a:r>
              <a:rPr lang="en-US" baseline="0" dirty="0" smtClean="0"/>
              <a:t> supervisor. </a:t>
            </a:r>
            <a:endParaRPr lang="en-US" dirty="0"/>
          </a:p>
        </p:txBody>
      </p:sp>
    </p:spTree>
    <p:extLst>
      <p:ext uri="{BB962C8B-B14F-4D97-AF65-F5344CB8AC3E}">
        <p14:creationId xmlns:p14="http://schemas.microsoft.com/office/powerpoint/2010/main" val="8867320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landowner will receive a copy of a</a:t>
            </a:r>
            <a:r>
              <a:rPr lang="en-US" baseline="0" dirty="0" smtClean="0"/>
              <a:t> map to their land tract. </a:t>
            </a:r>
            <a:endParaRPr lang="en-US" dirty="0"/>
          </a:p>
        </p:txBody>
      </p:sp>
    </p:spTree>
    <p:extLst>
      <p:ext uri="{BB962C8B-B14F-4D97-AF65-F5344CB8AC3E}">
        <p14:creationId xmlns:p14="http://schemas.microsoft.com/office/powerpoint/2010/main" val="886732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OST presentation will go further into detail regarding</a:t>
            </a:r>
            <a:r>
              <a:rPr lang="en-US" baseline="0" dirty="0" smtClean="0"/>
              <a:t> the IIM accounts.</a:t>
            </a:r>
            <a:endParaRPr lang="en-US" dirty="0"/>
          </a:p>
        </p:txBody>
      </p:sp>
    </p:spTree>
    <p:extLst>
      <p:ext uri="{BB962C8B-B14F-4D97-AF65-F5344CB8AC3E}">
        <p14:creationId xmlns:p14="http://schemas.microsoft.com/office/powerpoint/2010/main" val="1706508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offer</a:t>
            </a:r>
            <a:r>
              <a:rPr lang="en-US" baseline="0" dirty="0" smtClean="0"/>
              <a:t> expiration (“return by date”) is provided in the purchase offer cover </a:t>
            </a:r>
            <a:r>
              <a:rPr lang="en-US" baseline="0" dirty="0" smtClean="0"/>
              <a:t>letter; it is the date of the letter. </a:t>
            </a:r>
            <a:endParaRPr lang="en-US" dirty="0"/>
          </a:p>
        </p:txBody>
      </p:sp>
    </p:spTree>
    <p:extLst>
      <p:ext uri="{BB962C8B-B14F-4D97-AF65-F5344CB8AC3E}">
        <p14:creationId xmlns:p14="http://schemas.microsoft.com/office/powerpoint/2010/main" val="42059611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Detailed </a:t>
            </a:r>
            <a:r>
              <a:rPr lang="en-US" dirty="0" smtClean="0"/>
              <a:t>information on estate </a:t>
            </a:r>
            <a:r>
              <a:rPr lang="en-US" dirty="0" smtClean="0"/>
              <a:t>planning</a:t>
            </a:r>
            <a:r>
              <a:rPr lang="en-US" baseline="0" dirty="0" smtClean="0"/>
              <a:t> or </a:t>
            </a:r>
            <a:r>
              <a:rPr lang="en-US" baseline="0" dirty="0" smtClean="0"/>
              <a:t>alternatives to </a:t>
            </a:r>
            <a:r>
              <a:rPr lang="en-US" baseline="0" dirty="0" smtClean="0"/>
              <a:t>selling will be presented by OST. </a:t>
            </a:r>
            <a:endParaRPr lang="en-US" dirty="0"/>
          </a:p>
        </p:txBody>
      </p:sp>
    </p:spTree>
    <p:extLst>
      <p:ext uri="{BB962C8B-B14F-4D97-AF65-F5344CB8AC3E}">
        <p14:creationId xmlns:p14="http://schemas.microsoft.com/office/powerpoint/2010/main" val="4053444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006460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note </a:t>
            </a:r>
            <a:r>
              <a:rPr lang="en-US" dirty="0" smtClean="0"/>
              <a:t>that </a:t>
            </a:r>
            <a:r>
              <a:rPr lang="en-US" dirty="0" smtClean="0"/>
              <a:t>if a landowner is registering</a:t>
            </a:r>
            <a:r>
              <a:rPr lang="en-US" baseline="0" dirty="0" smtClean="0"/>
              <a:t> </a:t>
            </a:r>
            <a:r>
              <a:rPr lang="en-US" baseline="0" dirty="0" smtClean="0"/>
              <a:t>as a willing </a:t>
            </a:r>
            <a:r>
              <a:rPr lang="en-US" baseline="0" dirty="0" smtClean="0"/>
              <a:t>seller that it </a:t>
            </a:r>
            <a:r>
              <a:rPr lang="en-US" baseline="0" dirty="0" smtClean="0"/>
              <a:t>is not a commitment to </a:t>
            </a:r>
            <a:r>
              <a:rPr lang="en-US" baseline="0" dirty="0" smtClean="0"/>
              <a:t>sell. </a:t>
            </a:r>
            <a:endParaRPr lang="en-US" dirty="0"/>
          </a:p>
        </p:txBody>
      </p:sp>
    </p:spTree>
    <p:extLst>
      <p:ext uri="{BB962C8B-B14F-4D97-AF65-F5344CB8AC3E}">
        <p14:creationId xmlns:p14="http://schemas.microsoft.com/office/powerpoint/2010/main" val="25893429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 January 6, 2016, the U.S. Department of the Interior announced that it has transferred $4 million to the </a:t>
            </a:r>
            <a:r>
              <a:rPr lang="en-US" sz="1200" kern="1200" dirty="0" err="1" smtClean="0">
                <a:solidFill>
                  <a:schemeClr val="tx1"/>
                </a:solidFill>
                <a:effectLst/>
                <a:latin typeface="+mn-lt"/>
                <a:ea typeface="+mn-ea"/>
                <a:cs typeface="+mn-cs"/>
              </a:rPr>
              <a:t>Cobell</a:t>
            </a:r>
            <a:r>
              <a:rPr lang="en-US" sz="1200" kern="1200" dirty="0" smtClean="0">
                <a:solidFill>
                  <a:schemeClr val="tx1"/>
                </a:solidFill>
                <a:effectLst/>
                <a:latin typeface="+mn-lt"/>
                <a:ea typeface="+mn-ea"/>
                <a:cs typeface="+mn-cs"/>
              </a:rPr>
              <a:t> Education Scholarship Fund, bringing the total transferred funds to nearly $35 million. </a:t>
            </a:r>
          </a:p>
          <a:p>
            <a:endParaRPr lang="en-US" dirty="0"/>
          </a:p>
        </p:txBody>
      </p:sp>
    </p:spTree>
    <p:extLst>
      <p:ext uri="{BB962C8B-B14F-4D97-AF65-F5344CB8AC3E}">
        <p14:creationId xmlns:p14="http://schemas.microsoft.com/office/powerpoint/2010/main" val="9417779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5671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marL="0" marR="0" lvl="1" indent="0" algn="l" defTabSz="914400" rtl="0" eaLnBrk="1" fontAlgn="auto" latinLnBrk="0" hangingPunct="1">
              <a:lnSpc>
                <a:spcPct val="100000"/>
              </a:lnSpc>
              <a:spcBef>
                <a:spcPct val="0"/>
              </a:spcBef>
              <a:spcAft>
                <a:spcPts val="0"/>
              </a:spcAft>
              <a:buClrTx/>
              <a:buSzTx/>
              <a:buFontTx/>
              <a:buNone/>
              <a:tabLst/>
              <a:defRPr/>
            </a:pPr>
            <a:r>
              <a:rPr lang="en-US" altLang="en-US" baseline="0" dirty="0" smtClean="0"/>
              <a:t>Describe team present </a:t>
            </a:r>
            <a:r>
              <a:rPr lang="en-US" altLang="en-US" baseline="0" dirty="0" smtClean="0"/>
              <a:t>and </a:t>
            </a:r>
            <a:r>
              <a:rPr lang="en-US" altLang="en-US" baseline="0" dirty="0" smtClean="0"/>
              <a:t>their </a:t>
            </a:r>
            <a:r>
              <a:rPr lang="en-US" altLang="en-US" baseline="0" dirty="0" smtClean="0"/>
              <a:t>role </a:t>
            </a:r>
            <a:r>
              <a:rPr lang="en-US" altLang="en-US" baseline="0" dirty="0" smtClean="0"/>
              <a:t>at event to landowners.  Do not forget to refer to the tribe and the tribe’s outreach team if applicable.  Speaker’s choice to “introduce” team present at event or whole team, although whole team provided later.</a:t>
            </a:r>
          </a:p>
          <a:p>
            <a:pPr marL="0" marR="0" lvl="1" indent="0" algn="l" defTabSz="914400" rtl="0" eaLnBrk="1" fontAlgn="auto" latinLnBrk="0" hangingPunct="1">
              <a:lnSpc>
                <a:spcPct val="100000"/>
              </a:lnSpc>
              <a:spcBef>
                <a:spcPct val="0"/>
              </a:spcBef>
              <a:spcAft>
                <a:spcPts val="0"/>
              </a:spcAft>
              <a:buClrTx/>
              <a:buSzTx/>
              <a:buFontTx/>
              <a:buNone/>
              <a:tabLst/>
              <a:defRPr/>
            </a:pPr>
            <a:endParaRPr lang="en-US" altLang="en-US" baseline="0" dirty="0" smtClean="0"/>
          </a:p>
          <a:p>
            <a:pPr marL="0" marR="0" lvl="1" indent="0" algn="l" defTabSz="914400" rtl="0" eaLnBrk="1" fontAlgn="auto" latinLnBrk="0" hangingPunct="1">
              <a:lnSpc>
                <a:spcPct val="100000"/>
              </a:lnSpc>
              <a:spcBef>
                <a:spcPct val="0"/>
              </a:spcBef>
              <a:spcAft>
                <a:spcPts val="0"/>
              </a:spcAft>
              <a:buClrTx/>
              <a:buSzTx/>
              <a:buFontTx/>
              <a:buNone/>
              <a:tabLst/>
              <a:defRPr/>
            </a:pPr>
            <a:r>
              <a:rPr lang="en-US" altLang="en-US" baseline="0" dirty="0" smtClean="0"/>
              <a:t>memorize these sub bullets</a:t>
            </a:r>
          </a:p>
          <a:p>
            <a:pPr marL="0" marR="0" lvl="1" indent="0" algn="l" defTabSz="914400" rtl="0" eaLnBrk="1" fontAlgn="auto" latinLnBrk="0" hangingPunct="1">
              <a:lnSpc>
                <a:spcPct val="100000"/>
              </a:lnSpc>
              <a:spcBef>
                <a:spcPct val="0"/>
              </a:spcBef>
              <a:spcAft>
                <a:spcPts val="0"/>
              </a:spcAft>
              <a:buClrTx/>
              <a:buSzTx/>
              <a:buFontTx/>
              <a:buNone/>
              <a:tabLst/>
              <a:defRPr/>
            </a:pPr>
            <a:endParaRPr lang="en-US" altLang="en-US" baseline="0" dirty="0" smtClean="0"/>
          </a:p>
          <a:p>
            <a:pPr indent="-342900"/>
            <a:r>
              <a:rPr lang="en-US" sz="2000" dirty="0" smtClean="0">
                <a:solidFill>
                  <a:schemeClr val="tx1"/>
                </a:solidFill>
              </a:rPr>
              <a:t>Senior Advisor on Tribal Relations (Buy-Back Program, located in </a:t>
            </a:r>
            <a:r>
              <a:rPr lang="en-US" sz="2000" dirty="0" smtClean="0">
                <a:solidFill>
                  <a:srgbClr val="FF0000"/>
                </a:solidFill>
              </a:rPr>
              <a:t>XX</a:t>
            </a:r>
            <a:r>
              <a:rPr lang="en-US" sz="2000" dirty="0" smtClean="0">
                <a:solidFill>
                  <a:schemeClr val="tx1"/>
                </a:solidFill>
              </a:rPr>
              <a:t>) – </a:t>
            </a:r>
            <a:endParaRPr lang="en-US" sz="2000" b="1" dirty="0" smtClean="0">
              <a:solidFill>
                <a:schemeClr val="tx1"/>
              </a:solidFill>
            </a:endParaRPr>
          </a:p>
          <a:p>
            <a:pPr marL="742950" lvl="1" indent="-285750">
              <a:buFont typeface="Arial" pitchFamily="34" charset="0"/>
              <a:buChar char="•"/>
            </a:pPr>
            <a:r>
              <a:rPr lang="en-US" sz="2000" dirty="0" smtClean="0">
                <a:solidFill>
                  <a:schemeClr val="tx1"/>
                </a:solidFill>
              </a:rPr>
              <a:t>Provides consistent point of contact </a:t>
            </a:r>
          </a:p>
          <a:p>
            <a:pPr marL="742950" lvl="1" indent="-285750">
              <a:buFont typeface="Arial" pitchFamily="34" charset="0"/>
              <a:buChar char="•"/>
            </a:pPr>
            <a:r>
              <a:rPr lang="en-US" sz="2000" dirty="0" smtClean="0">
                <a:solidFill>
                  <a:schemeClr val="tx1"/>
                </a:solidFill>
              </a:rPr>
              <a:t>Oversees cooperative agreement process from the application development through the implementation</a:t>
            </a:r>
          </a:p>
          <a:p>
            <a:pPr indent="-342900"/>
            <a:r>
              <a:rPr lang="en-US" sz="2000" dirty="0" smtClean="0">
                <a:solidFill>
                  <a:schemeClr val="tx1"/>
                </a:solidFill>
              </a:rPr>
              <a:t>Fiduciary Trust Officer (OST, </a:t>
            </a:r>
            <a:r>
              <a:rPr lang="en-US" sz="2000" dirty="0" smtClean="0">
                <a:solidFill>
                  <a:srgbClr val="FF0000"/>
                </a:solidFill>
              </a:rPr>
              <a:t>XX</a:t>
            </a:r>
            <a:r>
              <a:rPr lang="en-US" sz="2000" dirty="0" smtClean="0">
                <a:solidFill>
                  <a:schemeClr val="tx1"/>
                </a:solidFill>
              </a:rPr>
              <a:t>)</a:t>
            </a:r>
          </a:p>
          <a:p>
            <a:pPr marL="742950" lvl="1" indent="-285750">
              <a:buFont typeface="Arial" pitchFamily="34" charset="0"/>
              <a:buChar char="•"/>
            </a:pPr>
            <a:r>
              <a:rPr lang="en-US" sz="2000" dirty="0" smtClean="0">
                <a:solidFill>
                  <a:schemeClr val="tx1"/>
                </a:solidFill>
              </a:rPr>
              <a:t>Local representative, working with Tribe on Trust matters</a:t>
            </a:r>
          </a:p>
          <a:p>
            <a:pPr marL="742950" lvl="1" indent="-285750">
              <a:buFont typeface="Arial" pitchFamily="34" charset="0"/>
              <a:buChar char="•"/>
            </a:pPr>
            <a:r>
              <a:rPr lang="en-US" sz="2000" dirty="0" smtClean="0">
                <a:solidFill>
                  <a:schemeClr val="tx1"/>
                </a:solidFill>
              </a:rPr>
              <a:t>Assisting Land Buy-Back on outreach efforts</a:t>
            </a:r>
          </a:p>
          <a:p>
            <a:pPr indent="-342900"/>
            <a:r>
              <a:rPr lang="en-US" sz="2000" dirty="0" smtClean="0">
                <a:solidFill>
                  <a:schemeClr val="tx1"/>
                </a:solidFill>
              </a:rPr>
              <a:t>Program Specialist (Buy-Back Program/OST)</a:t>
            </a:r>
          </a:p>
          <a:p>
            <a:pPr marL="742950" lvl="1" indent="-285750">
              <a:buFont typeface="Arial" pitchFamily="34" charset="0"/>
              <a:buChar char="•"/>
            </a:pPr>
            <a:r>
              <a:rPr lang="en-US" sz="2000" dirty="0" smtClean="0">
                <a:solidFill>
                  <a:schemeClr val="tx1"/>
                </a:solidFill>
              </a:rPr>
              <a:t>Regional outreach providers, get the word out to beneficiaries</a:t>
            </a:r>
          </a:p>
          <a:p>
            <a:pPr marL="742950" lvl="1" indent="-285750">
              <a:buFont typeface="Arial" pitchFamily="34" charset="0"/>
              <a:buChar char="•"/>
            </a:pPr>
            <a:r>
              <a:rPr lang="en-US" sz="2000" dirty="0" smtClean="0">
                <a:solidFill>
                  <a:schemeClr val="tx1"/>
                </a:solidFill>
              </a:rPr>
              <a:t>Use multiple means to contact and inform</a:t>
            </a:r>
          </a:p>
          <a:p>
            <a:pPr indent="-342900"/>
            <a:r>
              <a:rPr lang="en-US" sz="2000" dirty="0" smtClean="0">
                <a:solidFill>
                  <a:schemeClr val="tx1"/>
                </a:solidFill>
              </a:rPr>
              <a:t>Acquisition Center – (BIA, Billings, Aberdeen, Dallas) </a:t>
            </a:r>
          </a:p>
          <a:p>
            <a:pPr marL="742950" lvl="1" indent="-285750">
              <a:buFont typeface="Arial" pitchFamily="34" charset="0"/>
              <a:buChar char="•"/>
            </a:pPr>
            <a:r>
              <a:rPr lang="en-US" sz="2000" dirty="0" smtClean="0">
                <a:solidFill>
                  <a:schemeClr val="tx1"/>
                </a:solidFill>
              </a:rPr>
              <a:t>Prepare and send out offers</a:t>
            </a:r>
          </a:p>
          <a:p>
            <a:pPr marL="742950" lvl="1" indent="-285750">
              <a:buFont typeface="Arial" pitchFamily="34" charset="0"/>
              <a:buChar char="•"/>
            </a:pPr>
            <a:r>
              <a:rPr lang="en-US" sz="2000" dirty="0" smtClean="0">
                <a:solidFill>
                  <a:schemeClr val="tx1"/>
                </a:solidFill>
              </a:rPr>
              <a:t>Pay out accepted offers</a:t>
            </a:r>
          </a:p>
          <a:p>
            <a:pPr marL="342900" lvl="1" indent="-342900">
              <a:buFont typeface="Arial" pitchFamily="34" charset="0"/>
              <a:buChar char="•"/>
            </a:pPr>
            <a:r>
              <a:rPr lang="en-US" sz="2000" dirty="0" smtClean="0">
                <a:solidFill>
                  <a:schemeClr val="tx1"/>
                </a:solidFill>
              </a:rPr>
              <a:t>Land Evaluation (BLM, DME, OAS, BIA)</a:t>
            </a:r>
          </a:p>
          <a:p>
            <a:pPr marL="0" marR="0" lvl="1" indent="0" algn="l" defTabSz="914400" rtl="0" eaLnBrk="1" fontAlgn="auto" latinLnBrk="0" hangingPunct="1">
              <a:lnSpc>
                <a:spcPct val="100000"/>
              </a:lnSpc>
              <a:spcBef>
                <a:spcPct val="0"/>
              </a:spcBef>
              <a:spcAft>
                <a:spcPts val="0"/>
              </a:spcAft>
              <a:buClrTx/>
              <a:buSzTx/>
              <a:buFontTx/>
              <a:buNone/>
              <a:tabLst/>
              <a:defRPr/>
            </a:pPr>
            <a:endParaRPr lang="en-US" altLang="en-US" baseline="0" dirty="0" smtClean="0"/>
          </a:p>
          <a:p>
            <a:pPr eaLnBrk="1" hangingPunct="1">
              <a:spcBef>
                <a:spcPct val="0"/>
              </a:spcBef>
            </a:pPr>
            <a:r>
              <a:rPr lang="en-US" altLang="en-US" dirty="0" smtClean="0"/>
              <a:t>Presenter should modify as appropriate.</a:t>
            </a:r>
            <a:r>
              <a:rPr lang="en-US" altLang="en-US" baseline="0" dirty="0" smtClean="0"/>
              <a:t>  Other potential speakers include:</a:t>
            </a:r>
          </a:p>
          <a:p>
            <a:pPr marL="171450" marR="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altLang="en-US" dirty="0" smtClean="0"/>
              <a:t>Bureau of Land Management</a:t>
            </a:r>
          </a:p>
          <a:p>
            <a:pPr marL="628650" marR="0" lvl="1"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altLang="en-US" dirty="0" smtClean="0"/>
              <a:t>Responsible for mapping</a:t>
            </a:r>
            <a:r>
              <a:rPr lang="en-US" altLang="en-US" baseline="0" dirty="0" smtClean="0"/>
              <a:t> lands under tribal jurisdiction</a:t>
            </a:r>
          </a:p>
          <a:p>
            <a:pPr marL="628650" marR="0" lvl="1"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altLang="en-US" baseline="0" dirty="0" smtClean="0"/>
              <a:t>Works with tribes to resolve mapping discrepancies</a:t>
            </a:r>
            <a:endParaRPr lang="en-US" altLang="en-US" dirty="0" smtClean="0"/>
          </a:p>
          <a:p>
            <a:pPr marL="171450" indent="-171450" eaLnBrk="1" hangingPunct="1">
              <a:spcBef>
                <a:spcPct val="0"/>
              </a:spcBef>
              <a:buFont typeface="Arial" panose="020B0604020202020204" pitchFamily="34" charset="0"/>
              <a:buChar char="•"/>
            </a:pPr>
            <a:r>
              <a:rPr lang="en-US" altLang="en-US" dirty="0" smtClean="0"/>
              <a:t>Division</a:t>
            </a:r>
            <a:r>
              <a:rPr lang="en-US" altLang="en-US" baseline="0" dirty="0" smtClean="0"/>
              <a:t> of </a:t>
            </a:r>
            <a:r>
              <a:rPr lang="en-US" altLang="en-US" dirty="0" smtClean="0"/>
              <a:t>Mineral Evaluations</a:t>
            </a:r>
          </a:p>
          <a:p>
            <a:pPr marL="628650" marR="0" lvl="1"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200" dirty="0" smtClean="0">
                <a:solidFill>
                  <a:schemeClr val="tx1"/>
                </a:solidFill>
              </a:rPr>
              <a:t>reviews identified parcels for mineral potential</a:t>
            </a:r>
          </a:p>
          <a:p>
            <a:pPr marL="628650" marR="0" lvl="1"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200" dirty="0" smtClean="0">
                <a:solidFill>
                  <a:schemeClr val="tx1"/>
                </a:solidFill>
              </a:rPr>
              <a:t>Categorizes</a:t>
            </a:r>
            <a:r>
              <a:rPr lang="en-US" sz="1200" baseline="0" dirty="0" smtClean="0">
                <a:solidFill>
                  <a:schemeClr val="tx1"/>
                </a:solidFill>
              </a:rPr>
              <a:t> tracts with nominal mineral value</a:t>
            </a:r>
            <a:endParaRPr lang="en-US" altLang="en-US" dirty="0" smtClean="0"/>
          </a:p>
          <a:p>
            <a:pPr marL="171450" indent="-171450" eaLnBrk="1" hangingPunct="1">
              <a:spcBef>
                <a:spcPct val="0"/>
              </a:spcBef>
              <a:buFont typeface="Arial" panose="020B0604020202020204" pitchFamily="34" charset="0"/>
              <a:buChar char="•"/>
            </a:pPr>
            <a:r>
              <a:rPr lang="en-US" altLang="en-US" dirty="0" smtClean="0"/>
              <a:t>Office of Appraisal</a:t>
            </a:r>
            <a:r>
              <a:rPr lang="en-US" altLang="en-US" baseline="0" dirty="0" smtClean="0"/>
              <a:t> Services (</a:t>
            </a:r>
            <a:r>
              <a:rPr lang="en-US" altLang="en-US" dirty="0" smtClean="0"/>
              <a:t>OAS)</a:t>
            </a:r>
          </a:p>
          <a:p>
            <a:pPr marL="628650" lvl="1" indent="-171450" eaLnBrk="1" hangingPunct="1">
              <a:spcBef>
                <a:spcPct val="0"/>
              </a:spcBef>
              <a:buFont typeface="Arial" panose="020B0604020202020204" pitchFamily="34" charset="0"/>
              <a:buChar char="•"/>
            </a:pPr>
            <a:r>
              <a:rPr lang="en-US" altLang="en-US" dirty="0" smtClean="0"/>
              <a:t>Responsible for appraising</a:t>
            </a:r>
            <a:r>
              <a:rPr lang="en-US" altLang="en-US" baseline="0" dirty="0" smtClean="0"/>
              <a:t> land</a:t>
            </a:r>
          </a:p>
          <a:p>
            <a:pPr marL="628650" lvl="1" indent="-171450" eaLnBrk="1" hangingPunct="1">
              <a:spcBef>
                <a:spcPct val="0"/>
              </a:spcBef>
              <a:buFont typeface="Arial" panose="020B0604020202020204" pitchFamily="34" charset="0"/>
              <a:buChar char="•"/>
            </a:pPr>
            <a:r>
              <a:rPr lang="en-US" altLang="en-US" baseline="0" dirty="0" smtClean="0"/>
              <a:t>Works with tribes to gather information necessary to determine the lands’ fair market value</a:t>
            </a:r>
          </a:p>
          <a:p>
            <a:pPr marL="628650" lvl="1" indent="-171450" eaLnBrk="1" hangingPunct="1">
              <a:spcBef>
                <a:spcPct val="0"/>
              </a:spcBef>
              <a:buFont typeface="Arial" panose="020B0604020202020204" pitchFamily="34" charset="0"/>
              <a:buChar char="•"/>
            </a:pPr>
            <a:endParaRPr lang="en-US" altLang="en-US" baseline="0" dirty="0" smtClean="0"/>
          </a:p>
        </p:txBody>
      </p:sp>
    </p:spTree>
    <p:extLst>
      <p:ext uri="{BB962C8B-B14F-4D97-AF65-F5344CB8AC3E}">
        <p14:creationId xmlns:p14="http://schemas.microsoft.com/office/powerpoint/2010/main" val="20581848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6732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spcBef>
                <a:spcPct val="0"/>
              </a:spcBef>
            </a:pPr>
            <a:r>
              <a:rPr lang="en-US" altLang="en-US" dirty="0" smtClean="0">
                <a:cs typeface="Arial" charset="0"/>
              </a:rPr>
              <a:t>The Fund is made up of $1.55 billion for acquiring fee interests, a maximum of 15% of the total $1.9</a:t>
            </a:r>
            <a:r>
              <a:rPr lang="en-US" altLang="en-US" baseline="0" dirty="0" smtClean="0">
                <a:cs typeface="Arial" charset="0"/>
              </a:rPr>
              <a:t> billion fund </a:t>
            </a:r>
            <a:r>
              <a:rPr lang="en-US" altLang="en-US" dirty="0" smtClean="0">
                <a:cs typeface="Arial" charset="0"/>
              </a:rPr>
              <a:t>($285 million) of the  for implementation</a:t>
            </a:r>
            <a:r>
              <a:rPr lang="en-US" altLang="en-US" baseline="0" dirty="0" smtClean="0">
                <a:cs typeface="Arial" charset="0"/>
              </a:rPr>
              <a:t> costs</a:t>
            </a:r>
            <a:r>
              <a:rPr lang="en-US" altLang="en-US" dirty="0" smtClean="0">
                <a:cs typeface="Arial" charset="0"/>
              </a:rPr>
              <a:t>, and $60 million for Scholarship Fund contributions</a:t>
            </a:r>
          </a:p>
          <a:p>
            <a:pPr eaLnBrk="1" hangingPunct="1">
              <a:spcBef>
                <a:spcPct val="0"/>
              </a:spcBef>
            </a:pPr>
            <a:endParaRPr lang="en-US" altLang="en-US" dirty="0" smtClean="0"/>
          </a:p>
        </p:txBody>
      </p:sp>
    </p:spTree>
    <p:extLst>
      <p:ext uri="{BB962C8B-B14F-4D97-AF65-F5344CB8AC3E}">
        <p14:creationId xmlns:p14="http://schemas.microsoft.com/office/powerpoint/2010/main" val="2058184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 re org within DOI</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Bureau of Land Management (</a:t>
            </a:r>
            <a:r>
              <a:rPr lang="en-US" b="1" dirty="0" smtClean="0"/>
              <a:t>BLM</a:t>
            </a:r>
            <a:r>
              <a:rPr lang="en-US" dirty="0" smtClean="0"/>
              <a:t>) produces</a:t>
            </a:r>
            <a:r>
              <a:rPr lang="en-US" baseline="0" dirty="0" smtClean="0"/>
              <a:t> geodatabases and initial mapping products, BLM works with the Bureau of Indian Affairs, Land, Titles, and Records Office (</a:t>
            </a:r>
            <a:r>
              <a:rPr lang="en-US" b="1" baseline="0" dirty="0" smtClean="0"/>
              <a:t>BIA LTRO</a:t>
            </a:r>
            <a:r>
              <a:rPr lang="en-US" b="0" baseline="0" dirty="0" smtClean="0"/>
              <a:t>)</a:t>
            </a:r>
            <a:r>
              <a:rPr lang="en-US" baseline="0" dirty="0" smtClean="0"/>
              <a:t> and the Program to resolve mapping discrepancies on tracts to allow the Program to appraise the land, if possible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Office of Valuation Services, Division of Minerals Evaluations (</a:t>
            </a:r>
            <a:r>
              <a:rPr lang="en-US" b="1" dirty="0" smtClean="0"/>
              <a:t>DME</a:t>
            </a:r>
            <a:r>
              <a:rPr lang="en-US" dirty="0" smtClean="0"/>
              <a:t>) is responsible determining which tracts have nominal (de minimis) mineral values, and which tracts</a:t>
            </a:r>
            <a:r>
              <a:rPr lang="en-US" baseline="0" dirty="0" smtClean="0"/>
              <a:t> may have Stage 2 or Stage 3 (&gt;de minimis, potential mineral value) mineral values so that the Program does not send offers for interests on that land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BIA Forestry is responsible for timber valuations, if applicable</a:t>
            </a:r>
            <a:endParaRPr lang="en-US" dirty="0" smtClean="0"/>
          </a:p>
          <a:p>
            <a:r>
              <a:rPr lang="en-US" dirty="0"/>
              <a:t>The Office of the Special Trustee for American Indians (</a:t>
            </a:r>
            <a:r>
              <a:rPr lang="en-US" b="1" dirty="0" smtClean="0"/>
              <a:t>OST</a:t>
            </a:r>
            <a:r>
              <a:rPr lang="en-US" dirty="0" smtClean="0"/>
              <a:t>),</a:t>
            </a:r>
            <a:r>
              <a:rPr lang="en-US" baseline="0" dirty="0" smtClean="0"/>
              <a:t> </a:t>
            </a:r>
            <a:r>
              <a:rPr lang="en-US" dirty="0" smtClean="0"/>
              <a:t>Office </a:t>
            </a:r>
            <a:r>
              <a:rPr lang="en-US" dirty="0"/>
              <a:t>of Appraisal Services (</a:t>
            </a:r>
            <a:r>
              <a:rPr lang="en-US" b="1" dirty="0"/>
              <a:t>OAS</a:t>
            </a:r>
            <a:r>
              <a:rPr lang="en-US" dirty="0"/>
              <a:t>) </a:t>
            </a:r>
            <a:r>
              <a:rPr lang="en-US" dirty="0" smtClean="0"/>
              <a:t>is </a:t>
            </a:r>
            <a:r>
              <a:rPr lang="en-US" dirty="0"/>
              <a:t>responsible for appraising tracts of land and incorporating any contributory value from timber and mineral estates</a:t>
            </a:r>
          </a:p>
          <a:p>
            <a:r>
              <a:rPr lang="en-US" dirty="0" smtClean="0"/>
              <a:t>BIA </a:t>
            </a:r>
            <a:r>
              <a:rPr lang="en-US" dirty="0"/>
              <a:t>and  “638” compacting/contracting tribes are responsible for providing timber values</a:t>
            </a:r>
          </a:p>
          <a:p>
            <a:r>
              <a:rPr lang="en-US" dirty="0"/>
              <a:t>All appraisal methods used by DOI will conform to the Uniform Standards of Professional Appraisal Practice (</a:t>
            </a:r>
            <a:r>
              <a:rPr lang="en-US" b="1" dirty="0"/>
              <a:t>USPAP</a:t>
            </a:r>
            <a:r>
              <a:rPr lang="en-US" dirty="0"/>
              <a:t>)</a:t>
            </a:r>
          </a:p>
          <a:p>
            <a:r>
              <a:rPr lang="en-US" dirty="0"/>
              <a:t>To ensure a credible and robust valuation process, DOI worked with the non-profit Appraisal Foundation (</a:t>
            </a:r>
            <a:r>
              <a:rPr lang="en-US" b="1" dirty="0"/>
              <a:t>TAF</a:t>
            </a:r>
            <a:r>
              <a:rPr lang="en-US" dirty="0"/>
              <a:t>) to obtain an independent review of DOI’s methods</a:t>
            </a:r>
          </a:p>
          <a:p>
            <a:r>
              <a:rPr lang="en-US" dirty="0"/>
              <a:t>Land valuation will rely heavily on mass appraisal valuation techniques</a:t>
            </a:r>
          </a:p>
          <a:p>
            <a:endParaRPr lang="en-US" dirty="0" smtClean="0"/>
          </a:p>
        </p:txBody>
      </p:sp>
    </p:spTree>
    <p:extLst>
      <p:ext uri="{BB962C8B-B14F-4D97-AF65-F5344CB8AC3E}">
        <p14:creationId xmlns:p14="http://schemas.microsoft.com/office/powerpoint/2010/main" val="301061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Explain concept of common</a:t>
            </a:r>
            <a:r>
              <a:rPr lang="en-US" altLang="en-US" baseline="0" dirty="0" smtClean="0"/>
              <a:t> areas  and undivided interests</a:t>
            </a:r>
          </a:p>
          <a:p>
            <a:pPr eaLnBrk="1" hangingPunct="1"/>
            <a:r>
              <a:rPr lang="en-US" altLang="en-US" baseline="0" dirty="0" smtClean="0"/>
              <a:t>Hold up a bottle of water and analogize to tract of land owned by many people. An undivided interest is similar to an individual owner who has a drop or several drops of interest in a bottle of water, but no particular drop in the bottle is theirs.  Therefore, both the small amount of water interest and in no particular place can make it difficult to use the land</a:t>
            </a:r>
            <a:endParaRPr lang="en-US" altLang="en-US" dirty="0" smtClean="0"/>
          </a:p>
        </p:txBody>
      </p:sp>
    </p:spTree>
    <p:extLst>
      <p:ext uri="{BB962C8B-B14F-4D97-AF65-F5344CB8AC3E}">
        <p14:creationId xmlns:p14="http://schemas.microsoft.com/office/powerpoint/2010/main" val="2594544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342900">
              <a:spcAft>
                <a:spcPts val="1200"/>
              </a:spcAft>
            </a:pPr>
            <a:r>
              <a:rPr lang="en-GB" sz="1200" b="1" u="sng" dirty="0" smtClean="0">
                <a:solidFill>
                  <a:schemeClr val="tx1"/>
                </a:solidFill>
              </a:rPr>
              <a:t>Prevents loss of land:</a:t>
            </a:r>
            <a:r>
              <a:rPr lang="en-GB" sz="1200" b="1" dirty="0" smtClean="0">
                <a:solidFill>
                  <a:schemeClr val="tx1"/>
                </a:solidFill>
              </a:rPr>
              <a:t> </a:t>
            </a:r>
            <a:r>
              <a:rPr lang="en-GB" sz="1200" dirty="0" smtClean="0">
                <a:solidFill>
                  <a:schemeClr val="tx1"/>
                </a:solidFill>
              </a:rPr>
              <a:t>Every year, land goes out of trust simply because fractionated interests are passed on to non-Indian heirs. The Buy-Back Program will help stop this loss of Indian lands by transferring those interests to the </a:t>
            </a:r>
            <a:r>
              <a:rPr lang="en-GB" sz="1200" b="1" dirty="0" smtClean="0">
                <a:solidFill>
                  <a:schemeClr val="tx1"/>
                </a:solidFill>
              </a:rPr>
              <a:t>tribe</a:t>
            </a:r>
            <a:r>
              <a:rPr lang="en-GB" sz="1200" dirty="0" smtClean="0">
                <a:solidFill>
                  <a:schemeClr val="tx1"/>
                </a:solidFill>
              </a:rPr>
              <a:t>, forever preventing further fractionation.  </a:t>
            </a:r>
          </a:p>
          <a:p>
            <a:pPr indent="-342900">
              <a:spcAft>
                <a:spcPts val="1200"/>
              </a:spcAft>
            </a:pPr>
            <a:r>
              <a:rPr lang="en-GB" sz="1200" b="1" u="sng" dirty="0" smtClean="0">
                <a:solidFill>
                  <a:schemeClr val="tx1"/>
                </a:solidFill>
              </a:rPr>
              <a:t>Strengthens tribal sovereignty:</a:t>
            </a:r>
            <a:r>
              <a:rPr lang="en-GB" sz="1200" b="1" dirty="0" smtClean="0">
                <a:solidFill>
                  <a:schemeClr val="tx1"/>
                </a:solidFill>
              </a:rPr>
              <a:t> </a:t>
            </a:r>
            <a:r>
              <a:rPr lang="en-GB" sz="1200" dirty="0" smtClean="0">
                <a:solidFill>
                  <a:schemeClr val="tx1"/>
                </a:solidFill>
              </a:rPr>
              <a:t>Land consolidation increases the ability of tribal governments to make decisions about the land  </a:t>
            </a:r>
          </a:p>
          <a:p>
            <a:pPr indent="-342900">
              <a:spcAft>
                <a:spcPts val="1200"/>
              </a:spcAft>
            </a:pPr>
            <a:r>
              <a:rPr lang="en-GB" sz="1200" b="1" u="sng" dirty="0" smtClean="0">
                <a:solidFill>
                  <a:schemeClr val="tx1"/>
                </a:solidFill>
              </a:rPr>
              <a:t>Promotes better land use:</a:t>
            </a:r>
            <a:r>
              <a:rPr lang="en-GB" sz="1200" b="1" dirty="0" smtClean="0">
                <a:solidFill>
                  <a:schemeClr val="tx1"/>
                </a:solidFill>
              </a:rPr>
              <a:t> </a:t>
            </a:r>
            <a:r>
              <a:rPr lang="en-GB" sz="1200" dirty="0" smtClean="0">
                <a:solidFill>
                  <a:schemeClr val="tx1"/>
                </a:solidFill>
              </a:rPr>
              <a:t>Returning these lands to tribes through purchases from landowners has potential to spur economic development and restore tribal homelands</a:t>
            </a:r>
          </a:p>
          <a:p>
            <a:pPr indent="-342900">
              <a:spcAft>
                <a:spcPts val="1200"/>
              </a:spcAft>
            </a:pPr>
            <a:r>
              <a:rPr lang="en-GB" sz="1200" b="1" u="sng" dirty="0" smtClean="0">
                <a:solidFill>
                  <a:schemeClr val="tx1"/>
                </a:solidFill>
              </a:rPr>
              <a:t>Keeps income in Indian communities:</a:t>
            </a:r>
            <a:r>
              <a:rPr lang="en-GB" sz="1200" b="1" dirty="0" smtClean="0">
                <a:solidFill>
                  <a:schemeClr val="tx1"/>
                </a:solidFill>
              </a:rPr>
              <a:t> </a:t>
            </a:r>
            <a:r>
              <a:rPr lang="x-none" sz="1200" dirty="0" smtClean="0">
                <a:solidFill>
                  <a:schemeClr val="tx1"/>
                </a:solidFill>
              </a:rPr>
              <a:t>Income received from the land is divided </a:t>
            </a:r>
            <a:r>
              <a:rPr lang="en-US" sz="1200" dirty="0" smtClean="0">
                <a:solidFill>
                  <a:schemeClr val="tx1"/>
                </a:solidFill>
              </a:rPr>
              <a:t>to the extent </a:t>
            </a:r>
            <a:r>
              <a:rPr lang="x-none" sz="1200" dirty="0" smtClean="0">
                <a:solidFill>
                  <a:schemeClr val="tx1"/>
                </a:solidFill>
              </a:rPr>
              <a:t>that </a:t>
            </a:r>
            <a:r>
              <a:rPr lang="en-US" sz="1200" dirty="0" smtClean="0">
                <a:solidFill>
                  <a:schemeClr val="tx1"/>
                </a:solidFill>
              </a:rPr>
              <a:t>many </a:t>
            </a:r>
            <a:r>
              <a:rPr lang="x-none" sz="1200" dirty="0" smtClean="0">
                <a:solidFill>
                  <a:schemeClr val="tx1"/>
                </a:solidFill>
              </a:rPr>
              <a:t>individual owners receive </a:t>
            </a:r>
            <a:r>
              <a:rPr lang="en-US" sz="1200" dirty="0" smtClean="0">
                <a:solidFill>
                  <a:schemeClr val="tx1"/>
                </a:solidFill>
              </a:rPr>
              <a:t>only </a:t>
            </a:r>
            <a:r>
              <a:rPr lang="x-none" sz="1200" dirty="0" smtClean="0">
                <a:solidFill>
                  <a:schemeClr val="tx1"/>
                </a:solidFill>
              </a:rPr>
              <a:t>pennies</a:t>
            </a:r>
            <a:r>
              <a:rPr lang="en-US" sz="1200" dirty="0" smtClean="0">
                <a:solidFill>
                  <a:schemeClr val="tx1"/>
                </a:solidFill>
              </a:rPr>
              <a:t>,</a:t>
            </a:r>
            <a:r>
              <a:rPr lang="x-none" sz="1200" dirty="0" smtClean="0">
                <a:solidFill>
                  <a:schemeClr val="tx1"/>
                </a:solidFill>
              </a:rPr>
              <a:t> and the money often </a:t>
            </a:r>
            <a:r>
              <a:rPr lang="en-US" sz="1200" dirty="0" smtClean="0">
                <a:solidFill>
                  <a:schemeClr val="tx1"/>
                </a:solidFill>
              </a:rPr>
              <a:t>does not stay in </a:t>
            </a:r>
            <a:r>
              <a:rPr lang="x-none" sz="1200" dirty="0" smtClean="0">
                <a:solidFill>
                  <a:schemeClr val="tx1"/>
                </a:solidFill>
              </a:rPr>
              <a:t>the Indian communities that need it most</a:t>
            </a:r>
            <a:endParaRPr lang="en-US" dirty="0"/>
          </a:p>
        </p:txBody>
      </p:sp>
    </p:spTree>
    <p:extLst>
      <p:ext uri="{BB962C8B-B14F-4D97-AF65-F5344CB8AC3E}">
        <p14:creationId xmlns:p14="http://schemas.microsoft.com/office/powerpoint/2010/main" val="2003952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purchase offers are made at fair market value, based on appraisal and are not negotiable. </a:t>
            </a:r>
            <a:endParaRPr lang="en-US" dirty="0"/>
          </a:p>
        </p:txBody>
      </p:sp>
    </p:spTree>
    <p:extLst>
      <p:ext uri="{BB962C8B-B14F-4D97-AF65-F5344CB8AC3E}">
        <p14:creationId xmlns:p14="http://schemas.microsoft.com/office/powerpoint/2010/main" val="2731203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Note: The Fund</a:t>
            </a:r>
            <a:r>
              <a:rPr lang="en-US" altLang="en-US" baseline="0" dirty="0" smtClean="0"/>
              <a:t> should be used within the 10-year time frame ending November 2022 according to the Settlement.</a:t>
            </a:r>
            <a:endParaRPr lang="en-US" altLang="en-US" dirty="0" smtClean="0"/>
          </a:p>
        </p:txBody>
      </p:sp>
    </p:spTree>
    <p:extLst>
      <p:ext uri="{BB962C8B-B14F-4D97-AF65-F5344CB8AC3E}">
        <p14:creationId xmlns:p14="http://schemas.microsoft.com/office/powerpoint/2010/main" val="2472157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33400"/>
            <a:ext cx="7772400" cy="765175"/>
          </a:xfrm>
        </p:spPr>
        <p:txBody>
          <a:bodyPr>
            <a:normAutofit/>
          </a:bodyPr>
          <a:lstStyle>
            <a:lvl1pPr>
              <a:defRPr sz="4000"/>
            </a:lvl1pPr>
          </a:lstStyle>
          <a:p>
            <a:r>
              <a:rPr lang="en-US" dirty="0" smtClean="0"/>
              <a:t>Click to edit Master title style</a:t>
            </a:r>
            <a:endParaRPr lang="en-GB" dirty="0"/>
          </a:p>
        </p:txBody>
      </p:sp>
      <p:sp>
        <p:nvSpPr>
          <p:cNvPr id="3" name="Subtitle 2"/>
          <p:cNvSpPr>
            <a:spLocks noGrp="1"/>
          </p:cNvSpPr>
          <p:nvPr>
            <p:ph type="subTitle" idx="1"/>
          </p:nvPr>
        </p:nvSpPr>
        <p:spPr>
          <a:xfrm>
            <a:off x="762000" y="1295400"/>
            <a:ext cx="7772400" cy="457200"/>
          </a:xfrm>
        </p:spPr>
        <p:txBody>
          <a:bodyPr/>
          <a:lstStyle>
            <a:lvl1pPr marL="0" indent="0" algn="l">
              <a:buNone/>
              <a:defRPr>
                <a:solidFill>
                  <a:srgbClr val="095B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10" name="Slide Number Placeholder 5"/>
          <p:cNvSpPr>
            <a:spLocks noGrp="1"/>
          </p:cNvSpPr>
          <p:nvPr>
            <p:ph type="sldNum" sz="quarter" idx="4"/>
          </p:nvPr>
        </p:nvSpPr>
        <p:spPr>
          <a:xfrm>
            <a:off x="8305800" y="6400800"/>
            <a:ext cx="381000" cy="320675"/>
          </a:xfrm>
          <a:prstGeom prst="rect">
            <a:avLst/>
          </a:prstGeom>
        </p:spPr>
        <p:txBody>
          <a:bodyPr vert="horz" lIns="91440" tIns="45720" rIns="91440" bIns="45720" rtlCol="0" anchor="ctr"/>
          <a:lstStyle>
            <a:lvl1pPr algn="r">
              <a:defRPr sz="1000">
                <a:solidFill>
                  <a:schemeClr val="tx1">
                    <a:lumMod val="65000"/>
                    <a:lumOff val="35000"/>
                  </a:schemeClr>
                </a:solidFill>
                <a:latin typeface="Garamond" pitchFamily="18" charset="0"/>
                <a:cs typeface="Arial" pitchFamily="34" charset="0"/>
              </a:defRPr>
            </a:lvl1pPr>
          </a:lstStyle>
          <a:p>
            <a:fld id="{D9A76D90-2454-4658-BC93-0350D266CC7D}" type="slidenum">
              <a:rPr lang="en-GB" smtClean="0"/>
              <a:pPr/>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Slide Number Placeholder 5"/>
          <p:cNvSpPr>
            <a:spLocks noGrp="1"/>
          </p:cNvSpPr>
          <p:nvPr>
            <p:ph type="sldNum" sz="quarter" idx="12"/>
          </p:nvPr>
        </p:nvSpPr>
        <p:spPr/>
        <p:txBody>
          <a:bodyPr/>
          <a:lstStyle/>
          <a:p>
            <a:fld id="{D9A76D90-2454-4658-BC93-0350D266CC7D}" type="slidenum">
              <a:rPr lang="en-GB" smtClean="0"/>
              <a:pPr/>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Slide Number Placeholder 5"/>
          <p:cNvSpPr>
            <a:spLocks noGrp="1"/>
          </p:cNvSpPr>
          <p:nvPr>
            <p:ph type="sldNum" sz="quarter" idx="12"/>
          </p:nvPr>
        </p:nvSpPr>
        <p:spPr/>
        <p:txBody>
          <a:bodyPr/>
          <a:lstStyle/>
          <a:p>
            <a:fld id="{D9A76D90-2454-4658-BC93-0350D266CC7D}" type="slidenum">
              <a:rPr lang="en-GB" smtClean="0"/>
              <a:pPr/>
              <a:t>‹#›</a:t>
            </a:fld>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solidFill>
                  <a:srgbClr val="095B26"/>
                </a:solidFill>
                <a:latin typeface="Garamond" pitchFamily="18" charset="0"/>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latin typeface="Garamond" pitchFamily="18" charset="0"/>
              </a:defRPr>
            </a:lvl1pPr>
            <a:lvl2pPr>
              <a:buNone/>
              <a:defRPr>
                <a:latin typeface="Garamond" pitchFamily="18" charset="0"/>
              </a:defRPr>
            </a:lvl2pPr>
            <a:lvl3pPr>
              <a:defRPr>
                <a:latin typeface="Garamond" pitchFamily="18" charset="0"/>
              </a:defRPr>
            </a:lvl3pPr>
            <a:lvl4pPr>
              <a:defRPr>
                <a:latin typeface="Garamond" pitchFamily="18" charset="0"/>
              </a:defRPr>
            </a:lvl4pPr>
            <a:lvl5pPr>
              <a:defRPr>
                <a:latin typeface="Garamond"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p:txBody>
          <a:bodyPr/>
          <a:lstStyle>
            <a:lvl1pPr>
              <a:defRPr>
                <a:latin typeface="Garamond" pitchFamily="18" charset="0"/>
              </a:defRPr>
            </a:lvl1pPr>
          </a:lstStyle>
          <a:p>
            <a:fld id="{D9A76D90-2454-4658-BC93-0350D266CC7D}" type="slidenum">
              <a:rPr lang="en-GB" smtClean="0"/>
              <a:pPr/>
              <a:t>‹#›</a:t>
            </a:fld>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D9A76D90-2454-4658-BC93-0350D266CC7D}" type="slidenum">
              <a:rPr lang="en-GB" smtClean="0"/>
              <a:pPr/>
              <a:t>‹#›</a:t>
            </a:fld>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p:cNvSpPr>
          <p:nvPr>
            <p:ph type="sldNum" sz="quarter" idx="12"/>
          </p:nvPr>
        </p:nvSpPr>
        <p:spPr/>
        <p:txBody>
          <a:bodyPr/>
          <a:lstStyle/>
          <a:p>
            <a:fld id="{D9A76D90-2454-4658-BC93-0350D266CC7D}" type="slidenum">
              <a:rPr lang="en-GB" smtClean="0"/>
              <a:pPr/>
              <a:t>‹#›</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9" name="Slide Number Placeholder 8"/>
          <p:cNvSpPr>
            <a:spLocks noGrp="1"/>
          </p:cNvSpPr>
          <p:nvPr>
            <p:ph type="sldNum" sz="quarter" idx="12"/>
          </p:nvPr>
        </p:nvSpPr>
        <p:spPr/>
        <p:txBody>
          <a:bodyPr/>
          <a:lstStyle/>
          <a:p>
            <a:fld id="{D9A76D90-2454-4658-BC93-0350D266CC7D}" type="slidenum">
              <a:rPr lang="en-GB" smtClean="0"/>
              <a:pPr/>
              <a:t>‹#›</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5" name="Slide Number Placeholder 4"/>
          <p:cNvSpPr>
            <a:spLocks noGrp="1"/>
          </p:cNvSpPr>
          <p:nvPr>
            <p:ph type="sldNum" sz="quarter" idx="12"/>
          </p:nvPr>
        </p:nvSpPr>
        <p:spPr/>
        <p:txBody>
          <a:bodyPr/>
          <a:lstStyle/>
          <a:p>
            <a:fld id="{D9A76D90-2454-4658-BC93-0350D266CC7D}" type="slidenum">
              <a:rPr lang="en-GB" smtClean="0"/>
              <a:pPr/>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9A76D90-2454-4658-BC93-0350D266CC7D}" type="slidenum">
              <a:rPr lang="en-GB" smtClean="0"/>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D9A76D90-2454-4658-BC93-0350D266CC7D}" type="slidenum">
              <a:rPr lang="en-GB" smtClean="0"/>
              <a:pPr/>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D9A76D90-2454-4658-BC93-0350D266CC7D}" type="slidenum">
              <a:rPr lang="en-GB" smtClean="0"/>
              <a:pPr/>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401762"/>
            <a:ext cx="8229600" cy="50752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4"/>
          </p:nvPr>
        </p:nvSpPr>
        <p:spPr>
          <a:xfrm>
            <a:off x="8305800" y="6400800"/>
            <a:ext cx="381000" cy="320675"/>
          </a:xfrm>
          <a:prstGeom prst="rect">
            <a:avLst/>
          </a:prstGeom>
        </p:spPr>
        <p:txBody>
          <a:bodyPr vert="horz" lIns="91440" tIns="45720" rIns="91440" bIns="45720" rtlCol="0" anchor="ctr"/>
          <a:lstStyle>
            <a:lvl1pPr algn="r">
              <a:defRPr sz="1000">
                <a:solidFill>
                  <a:schemeClr val="tx1">
                    <a:lumMod val="65000"/>
                    <a:lumOff val="35000"/>
                  </a:schemeClr>
                </a:solidFill>
                <a:latin typeface="Garamond" pitchFamily="18" charset="0"/>
                <a:cs typeface="Arial" pitchFamily="34" charset="0"/>
              </a:defRPr>
            </a:lvl1pPr>
          </a:lstStyle>
          <a:p>
            <a:fld id="{D9A76D90-2454-4658-BC93-0350D266CC7D}" type="slidenum">
              <a:rPr lang="en-GB" smtClean="0"/>
              <a:pPr/>
              <a:t>‹#›</a:t>
            </a:fld>
            <a:endParaRPr lang="en-GB" dirty="0"/>
          </a:p>
        </p:txBody>
      </p:sp>
      <p:pic>
        <p:nvPicPr>
          <p:cNvPr id="7" name="Picture 6" descr="Tribal-Nations_Program_No-Text_Logo_2-01.png"/>
          <p:cNvPicPr/>
          <p:nvPr userDrawn="1"/>
        </p:nvPicPr>
        <p:blipFill>
          <a:blip r:embed="rId13"/>
          <a:stretch>
            <a:fillRect/>
          </a:stretch>
        </p:blipFill>
        <p:spPr>
          <a:xfrm>
            <a:off x="7645400" y="304800"/>
            <a:ext cx="1041400" cy="457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spcBef>
          <a:spcPct val="0"/>
        </a:spcBef>
        <a:buNone/>
        <a:defRPr sz="3200" b="1" kern="1200">
          <a:solidFill>
            <a:schemeClr val="tx1">
              <a:lumMod val="75000"/>
              <a:lumOff val="25000"/>
            </a:schemeClr>
          </a:solidFill>
          <a:latin typeface="Arial" pitchFamily="34" charset="0"/>
          <a:ea typeface="+mj-ea"/>
          <a:cs typeface="Arial" pitchFamily="34" charset="0"/>
        </a:defRPr>
      </a:lvl1pPr>
    </p:titleStyle>
    <p:bodyStyle>
      <a:lvl1pPr marL="342900" indent="-225425"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1pPr>
      <a:lvl2pPr marL="687388" indent="-230188" algn="l" defTabSz="914400" rtl="0" eaLnBrk="1" latinLnBrk="0" hangingPunct="1">
        <a:spcBef>
          <a:spcPct val="20000"/>
        </a:spcBef>
        <a:buFont typeface="Arial" pitchFamily="34" charset="0"/>
        <a:buChar char="•"/>
        <a:defRPr sz="1800" kern="1200">
          <a:solidFill>
            <a:srgbClr val="095B26"/>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400" kern="1200">
          <a:solidFill>
            <a:srgbClr val="095B26"/>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400" kern="1200">
          <a:solidFill>
            <a:schemeClr val="tx1">
              <a:lumMod val="50000"/>
              <a:lumOff val="50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www.doi.gov/buybackprogram"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doi.gov/buybackprogram/landowners/upload/ILTF_Pamphlet_Final.pdf"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5.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doi.gov/ost/individual_beneficiaries/financial_empowerment/index.cf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doi.gov/ost/wau/index.cfm"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wmf"/></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391400" y="228600"/>
            <a:ext cx="16002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663" y="685800"/>
            <a:ext cx="5399087" cy="290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485900" y="3886200"/>
            <a:ext cx="6057900" cy="1077218"/>
          </a:xfrm>
          <a:prstGeom prst="rect">
            <a:avLst/>
          </a:prstGeom>
        </p:spPr>
        <p:txBody>
          <a:bodyPr wrap="square">
            <a:spAutoFit/>
          </a:bodyPr>
          <a:lstStyle/>
          <a:p>
            <a:pPr algn="ctr"/>
            <a:r>
              <a:rPr lang="en-US" sz="3200" b="1" dirty="0" smtClean="0">
                <a:solidFill>
                  <a:srgbClr val="095B26"/>
                </a:solidFill>
                <a:effectLst>
                  <a:outerShdw blurRad="38100" dist="38100" dir="2700000" algn="tl">
                    <a:srgbClr val="000000">
                      <a:alpha val="43137"/>
                    </a:srgbClr>
                  </a:outerShdw>
                </a:effectLst>
              </a:rPr>
              <a:t>Pre-Offer Outreach for the</a:t>
            </a:r>
          </a:p>
          <a:p>
            <a:pPr algn="ctr"/>
            <a:r>
              <a:rPr lang="en-US" sz="3200" b="1" dirty="0" smtClean="0">
                <a:solidFill>
                  <a:srgbClr val="095B26"/>
                </a:solidFill>
                <a:effectLst>
                  <a:outerShdw blurRad="38100" dist="38100" dir="2700000" algn="tl">
                    <a:srgbClr val="000000">
                      <a:alpha val="43137"/>
                    </a:srgbClr>
                  </a:outerShdw>
                </a:effectLst>
              </a:rPr>
              <a:t>Round Valley Indian Tribes</a:t>
            </a:r>
            <a:endParaRPr lang="en-US" sz="3200" b="1" dirty="0">
              <a:solidFill>
                <a:srgbClr val="095B26"/>
              </a:solidFill>
              <a:effectLst>
                <a:outerShdw blurRad="38100" dist="38100" dir="2700000" algn="tl">
                  <a:srgbClr val="000000">
                    <a:alpha val="43137"/>
                  </a:srgbClr>
                </a:outerShdw>
              </a:effectLst>
            </a:endParaRPr>
          </a:p>
        </p:txBody>
      </p:sp>
      <p:pic>
        <p:nvPicPr>
          <p:cNvPr id="8" name="Picture 7" descr="http://upload.wikimedia.org/wikipedia/commons/thumb/e/e7/US-DeptOfTheInterior-Seal.svg/2000px-US-DeptOfTheInterior-Seal.svg.png"/>
          <p:cNvPicPr/>
          <p:nvPr/>
        </p:nvPicPr>
        <p:blipFill>
          <a:blip r:embed="rId4">
            <a:extLst>
              <a:ext uri="{28A0092B-C50C-407E-A947-70E740481C1C}">
                <a14:useLocalDpi xmlns:a14="http://schemas.microsoft.com/office/drawing/2010/main" val="0"/>
              </a:ext>
            </a:extLst>
          </a:blip>
          <a:srcRect/>
          <a:stretch>
            <a:fillRect/>
          </a:stretch>
        </p:blipFill>
        <p:spPr bwMode="auto">
          <a:xfrm>
            <a:off x="457200" y="5339358"/>
            <a:ext cx="1143000" cy="970280"/>
          </a:xfrm>
          <a:prstGeom prst="rect">
            <a:avLst/>
          </a:prstGeom>
          <a:noFill/>
          <a:ln>
            <a:noFill/>
          </a:ln>
        </p:spPr>
      </p:pic>
      <p:sp>
        <p:nvSpPr>
          <p:cNvPr id="9" name="TextBox 8"/>
          <p:cNvSpPr txBox="1"/>
          <p:nvPr/>
        </p:nvSpPr>
        <p:spPr>
          <a:xfrm>
            <a:off x="2513806" y="5639832"/>
            <a:ext cx="4114800" cy="369332"/>
          </a:xfrm>
          <a:prstGeom prst="rect">
            <a:avLst/>
          </a:prstGeom>
          <a:noFill/>
        </p:spPr>
        <p:txBody>
          <a:bodyPr wrap="square" rtlCol="0">
            <a:spAutoFit/>
          </a:bodyPr>
          <a:lstStyle/>
          <a:p>
            <a:pPr algn="ctr"/>
            <a:r>
              <a:rPr lang="en-US" dirty="0" smtClean="0">
                <a:solidFill>
                  <a:srgbClr val="0070C0"/>
                </a:solidFill>
                <a:latin typeface="Garamond" panose="02020404030301010803" pitchFamily="18" charset="0"/>
                <a:hlinkClick r:id="rId5"/>
              </a:rPr>
              <a:t>www.doi.gov/buybackprogram</a:t>
            </a:r>
            <a:endParaRPr lang="en-US" dirty="0">
              <a:solidFill>
                <a:srgbClr val="0070C0"/>
              </a:solidFill>
              <a:latin typeface="Garamond" panose="02020404030301010803"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152400"/>
            <a:ext cx="8229600" cy="762000"/>
          </a:xfrm>
        </p:spPr>
        <p:txBody>
          <a:bodyPr/>
          <a:lstStyle/>
          <a:p>
            <a:pPr eaLnBrk="1" hangingPunct="1"/>
            <a:r>
              <a:rPr lang="en-US" altLang="en-US" dirty="0" smtClean="0">
                <a:effectLst>
                  <a:outerShdw blurRad="38100" dist="38100" dir="2700000" algn="tl">
                    <a:srgbClr val="000000">
                      <a:alpha val="43137"/>
                    </a:srgbClr>
                  </a:outerShdw>
                </a:effectLst>
                <a:latin typeface="+mj-lt"/>
                <a:cs typeface="Arial" charset="0"/>
              </a:rPr>
              <a:t>Major phases of the Program?</a:t>
            </a:r>
          </a:p>
        </p:txBody>
      </p:sp>
      <p:sp>
        <p:nvSpPr>
          <p:cNvPr id="15363" name="Content Placeholder 2"/>
          <p:cNvSpPr>
            <a:spLocks noGrp="1"/>
          </p:cNvSpPr>
          <p:nvPr>
            <p:ph idx="1"/>
          </p:nvPr>
        </p:nvSpPr>
        <p:spPr>
          <a:xfrm>
            <a:off x="457200" y="1219200"/>
            <a:ext cx="8153400" cy="5075238"/>
          </a:xfrm>
        </p:spPr>
        <p:txBody>
          <a:bodyPr>
            <a:normAutofit/>
          </a:bodyPr>
          <a:lstStyle/>
          <a:p>
            <a:pPr marL="342900" lvl="2" indent="-342900">
              <a:spcAft>
                <a:spcPts val="2400"/>
              </a:spcAft>
              <a:buFont typeface="Calibri" pitchFamily="34" charset="0"/>
              <a:buAutoNum type="arabicPeriod"/>
            </a:pPr>
            <a:r>
              <a:rPr lang="en-US" altLang="en-US" sz="2400" b="1" dirty="0" smtClean="0">
                <a:solidFill>
                  <a:schemeClr val="tx1"/>
                </a:solidFill>
                <a:effectLst>
                  <a:outerShdw blurRad="38100" dist="38100" dir="2700000" algn="tl">
                    <a:srgbClr val="000000">
                      <a:alpha val="43137"/>
                    </a:srgbClr>
                  </a:outerShdw>
                </a:effectLst>
                <a:latin typeface="+mn-lt"/>
                <a:cs typeface="Arial" charset="0"/>
              </a:rPr>
              <a:t>Outreach:  </a:t>
            </a:r>
            <a:r>
              <a:rPr lang="en-US" altLang="en-US" sz="2400" dirty="0" smtClean="0">
                <a:solidFill>
                  <a:schemeClr val="tx1"/>
                </a:solidFill>
                <a:latin typeface="+mn-lt"/>
                <a:cs typeface="Arial" charset="0"/>
              </a:rPr>
              <a:t>Inform landowners about the Buy-Back </a:t>
            </a:r>
            <a:r>
              <a:rPr lang="en-US" altLang="en-US" sz="2400" dirty="0">
                <a:solidFill>
                  <a:schemeClr val="tx1"/>
                </a:solidFill>
                <a:latin typeface="+mn-lt"/>
                <a:cs typeface="Arial" charset="0"/>
              </a:rPr>
              <a:t>Program, answer questions, </a:t>
            </a:r>
            <a:r>
              <a:rPr lang="en-US" altLang="en-US" sz="2400" dirty="0" smtClean="0">
                <a:solidFill>
                  <a:schemeClr val="tx1"/>
                </a:solidFill>
                <a:latin typeface="+mn-lt"/>
                <a:cs typeface="Arial" charset="0"/>
              </a:rPr>
              <a:t>and assist tribes with identifying their priority tracts for acquisition.</a:t>
            </a:r>
          </a:p>
          <a:p>
            <a:pPr marL="342900" lvl="2" indent="-342900" eaLnBrk="1" hangingPunct="1">
              <a:spcAft>
                <a:spcPts val="2400"/>
              </a:spcAft>
              <a:buFont typeface="Calibri" pitchFamily="34" charset="0"/>
              <a:buAutoNum type="arabicPeriod"/>
            </a:pPr>
            <a:r>
              <a:rPr lang="en-US" altLang="en-US" sz="2400" b="1" dirty="0" smtClean="0">
                <a:solidFill>
                  <a:schemeClr val="tx1"/>
                </a:solidFill>
                <a:effectLst>
                  <a:outerShdw blurRad="38100" dist="38100" dir="2700000" algn="tl">
                    <a:srgbClr val="000000">
                      <a:alpha val="43137"/>
                    </a:srgbClr>
                  </a:outerShdw>
                </a:effectLst>
                <a:latin typeface="+mn-lt"/>
                <a:cs typeface="Arial" charset="0"/>
              </a:rPr>
              <a:t>Land research:  </a:t>
            </a:r>
            <a:r>
              <a:rPr lang="en-US" altLang="en-US" sz="2400" dirty="0" smtClean="0">
                <a:solidFill>
                  <a:schemeClr val="tx1"/>
                </a:solidFill>
                <a:latin typeface="+mn-lt"/>
                <a:cs typeface="Arial" charset="0"/>
              </a:rPr>
              <a:t>Collect information necessary to establish fair market value for fractionated tracts that might be acquired.</a:t>
            </a:r>
          </a:p>
          <a:p>
            <a:pPr marL="342900" lvl="2" indent="-342900" eaLnBrk="1" hangingPunct="1">
              <a:spcAft>
                <a:spcPts val="2400"/>
              </a:spcAft>
              <a:buFont typeface="Calibri" pitchFamily="34" charset="0"/>
              <a:buAutoNum type="arabicPeriod"/>
            </a:pPr>
            <a:r>
              <a:rPr lang="en-US" altLang="en-US" sz="2400" b="1" dirty="0" smtClean="0">
                <a:solidFill>
                  <a:schemeClr val="tx1"/>
                </a:solidFill>
                <a:effectLst>
                  <a:outerShdw blurRad="38100" dist="38100" dir="2700000" algn="tl">
                    <a:srgbClr val="000000">
                      <a:alpha val="43137"/>
                    </a:srgbClr>
                  </a:outerShdw>
                </a:effectLst>
                <a:latin typeface="+mn-lt"/>
                <a:cs typeface="Arial" charset="0"/>
              </a:rPr>
              <a:t>Land valuation:  </a:t>
            </a:r>
            <a:r>
              <a:rPr lang="en-US" altLang="en-US" sz="2400" dirty="0" smtClean="0">
                <a:solidFill>
                  <a:schemeClr val="tx1"/>
                </a:solidFill>
                <a:latin typeface="+mn-lt"/>
                <a:cs typeface="Arial" charset="0"/>
              </a:rPr>
              <a:t>Determine the fair market value of tracks where DOI will offer to buy fractional land interests.</a:t>
            </a:r>
          </a:p>
          <a:p>
            <a:pPr marL="342900" lvl="2" indent="-342900" eaLnBrk="1" hangingPunct="1">
              <a:spcAft>
                <a:spcPts val="2400"/>
              </a:spcAft>
              <a:buFont typeface="Calibri" pitchFamily="34" charset="0"/>
              <a:buAutoNum type="arabicPeriod"/>
            </a:pPr>
            <a:r>
              <a:rPr lang="en-US" altLang="en-US" sz="2400" b="1" dirty="0" smtClean="0">
                <a:solidFill>
                  <a:schemeClr val="tx1"/>
                </a:solidFill>
                <a:effectLst>
                  <a:outerShdw blurRad="38100" dist="38100" dir="2700000" algn="tl">
                    <a:srgbClr val="000000">
                      <a:alpha val="43137"/>
                    </a:srgbClr>
                  </a:outerShdw>
                </a:effectLst>
                <a:latin typeface="+mn-lt"/>
                <a:cs typeface="Arial" charset="0"/>
              </a:rPr>
              <a:t>Land acquisition:  </a:t>
            </a:r>
            <a:r>
              <a:rPr lang="en-US" altLang="en-US" sz="2400" dirty="0" smtClean="0">
                <a:solidFill>
                  <a:schemeClr val="tx1"/>
                </a:solidFill>
                <a:latin typeface="+mn-lt"/>
                <a:cs typeface="Arial" charset="0"/>
              </a:rPr>
              <a:t>Purchase interests in fractionated tracts that individuals would like to voluntarily sell.</a:t>
            </a:r>
          </a:p>
          <a:p>
            <a:pPr eaLnBrk="1" hangingPunct="1"/>
            <a:endParaRPr lang="en-US" altLang="en-US" sz="2000" dirty="0" smtClean="0">
              <a:solidFill>
                <a:srgbClr val="095B26"/>
              </a:solidFill>
              <a:cs typeface="Arial" charset="0"/>
            </a:endParaRPr>
          </a:p>
        </p:txBody>
      </p:sp>
      <p:sp>
        <p:nvSpPr>
          <p:cNvPr id="4" name="Slide Number Placeholder 3"/>
          <p:cNvSpPr>
            <a:spLocks noGrp="1"/>
          </p:cNvSpPr>
          <p:nvPr>
            <p:ph type="sldNum" sz="quarter" idx="4294967295"/>
          </p:nvPr>
        </p:nvSpPr>
        <p:spPr>
          <a:xfrm>
            <a:off x="8305800" y="6400800"/>
            <a:ext cx="381000" cy="320675"/>
          </a:xfrm>
          <a:prstGeom prst="rect">
            <a:avLst/>
          </a:prstGeom>
        </p:spPr>
        <p:txBody>
          <a:bodyPr/>
          <a:lstStyle/>
          <a:p>
            <a:pPr>
              <a:defRPr/>
            </a:pPr>
            <a:fld id="{3B8A3694-CB6F-444F-9844-449B9AC3B59E}" type="slidenum">
              <a:rPr lang="en-GB"/>
              <a:pPr>
                <a:defRPr/>
              </a:pPr>
              <a:t>10</a:t>
            </a:fld>
            <a:endParaRPr lang="en-GB"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5381625"/>
            <a:ext cx="2004060" cy="1430882"/>
          </a:xfrm>
          <a:prstGeom prst="rect">
            <a:avLst/>
          </a:prstGeom>
        </p:spPr>
      </p:pic>
    </p:spTree>
    <p:extLst>
      <p:ext uri="{BB962C8B-B14F-4D97-AF65-F5344CB8AC3E}">
        <p14:creationId xmlns:p14="http://schemas.microsoft.com/office/powerpoint/2010/main" val="2011784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smtClean="0">
                <a:effectLst>
                  <a:outerShdw blurRad="38100" dist="38100" dir="2700000" algn="tl">
                    <a:srgbClr val="000000">
                      <a:alpha val="43137"/>
                    </a:srgbClr>
                  </a:outerShdw>
                </a:effectLst>
                <a:latin typeface="+mj-lt"/>
              </a:rPr>
              <a:t>Who is Responsible for Land </a:t>
            </a:r>
            <a:r>
              <a:rPr lang="en-US" dirty="0">
                <a:effectLst>
                  <a:outerShdw blurRad="38100" dist="38100" dir="2700000" algn="tl">
                    <a:srgbClr val="000000">
                      <a:alpha val="43137"/>
                    </a:srgbClr>
                  </a:outerShdw>
                </a:effectLst>
                <a:latin typeface="+mj-lt"/>
              </a:rPr>
              <a:t>V</a:t>
            </a:r>
            <a:r>
              <a:rPr lang="en-US" dirty="0" smtClean="0">
                <a:effectLst>
                  <a:outerShdw blurRad="38100" dist="38100" dir="2700000" algn="tl">
                    <a:srgbClr val="000000">
                      <a:alpha val="43137"/>
                    </a:srgbClr>
                  </a:outerShdw>
                </a:effectLst>
                <a:latin typeface="+mj-lt"/>
              </a:rPr>
              <a:t>aluation?</a:t>
            </a:r>
            <a:r>
              <a:rPr lang="en-US" dirty="0" smtClean="0"/>
              <a:t>		</a:t>
            </a:r>
            <a:endParaRPr lang="en-US" sz="1200" dirty="0"/>
          </a:p>
        </p:txBody>
      </p:sp>
      <p:sp>
        <p:nvSpPr>
          <p:cNvPr id="3" name="Content Placeholder 2"/>
          <p:cNvSpPr>
            <a:spLocks noGrp="1"/>
          </p:cNvSpPr>
          <p:nvPr>
            <p:ph idx="1"/>
          </p:nvPr>
        </p:nvSpPr>
        <p:spPr>
          <a:xfrm>
            <a:off x="457200" y="1066800"/>
            <a:ext cx="8153400" cy="5600700"/>
          </a:xfrm>
        </p:spPr>
        <p:txBody>
          <a:bodyPr>
            <a:normAutofit/>
          </a:bodyPr>
          <a:lstStyle/>
          <a:p>
            <a:pPr indent="-342900">
              <a:spcAft>
                <a:spcPts val="1200"/>
              </a:spcAft>
            </a:pPr>
            <a:r>
              <a:rPr lang="en-US" sz="2200" dirty="0" smtClean="0">
                <a:solidFill>
                  <a:schemeClr val="tx1"/>
                </a:solidFill>
                <a:latin typeface="+mn-lt"/>
              </a:rPr>
              <a:t>The Office of the Special Trustee for American Indians (OST), Office of Appraisal Services (OAS) is responsible for appraising tracts of land and incorporating any contributory value from timber and mineral estates.</a:t>
            </a:r>
          </a:p>
          <a:p>
            <a:pPr indent="-342900">
              <a:spcAft>
                <a:spcPts val="1200"/>
              </a:spcAft>
            </a:pPr>
            <a:r>
              <a:rPr lang="en-US" sz="2200" dirty="0" smtClean="0">
                <a:solidFill>
                  <a:schemeClr val="tx1"/>
                </a:solidFill>
                <a:latin typeface="+mn-lt"/>
              </a:rPr>
              <a:t>The Division of Minerals Evaluations (DME) is responsible for the valuation of mineral interests.</a:t>
            </a:r>
          </a:p>
          <a:p>
            <a:pPr indent="-342900">
              <a:spcAft>
                <a:spcPts val="1200"/>
              </a:spcAft>
            </a:pPr>
            <a:r>
              <a:rPr lang="en-US" sz="2200" dirty="0" smtClean="0">
                <a:solidFill>
                  <a:schemeClr val="tx1"/>
                </a:solidFill>
                <a:latin typeface="+mn-lt"/>
              </a:rPr>
              <a:t>BIA and  “638” compacting/contracting tribes are responsible for providing timber values.</a:t>
            </a:r>
            <a:endParaRPr lang="en-US" sz="2200" dirty="0">
              <a:solidFill>
                <a:schemeClr val="tx1"/>
              </a:solidFill>
              <a:latin typeface="+mn-lt"/>
            </a:endParaRPr>
          </a:p>
          <a:p>
            <a:pPr indent="-342900">
              <a:spcAft>
                <a:spcPts val="1200"/>
              </a:spcAft>
            </a:pPr>
            <a:r>
              <a:rPr lang="en-US" sz="2200" dirty="0" smtClean="0">
                <a:solidFill>
                  <a:schemeClr val="tx1"/>
                </a:solidFill>
                <a:latin typeface="+mn-lt"/>
              </a:rPr>
              <a:t>All appraisal methods used by DOI conform to the Uniform Standards of Professional Appraisal Practice (USPAP).</a:t>
            </a:r>
            <a:endParaRPr lang="en-US" sz="2200" dirty="0">
              <a:solidFill>
                <a:schemeClr val="tx1"/>
              </a:solidFill>
              <a:latin typeface="+mn-lt"/>
            </a:endParaRPr>
          </a:p>
          <a:p>
            <a:pPr indent="-342900">
              <a:spcAft>
                <a:spcPts val="1200"/>
              </a:spcAft>
            </a:pPr>
            <a:r>
              <a:rPr lang="en-US" sz="2200" dirty="0" smtClean="0">
                <a:solidFill>
                  <a:schemeClr val="tx1"/>
                </a:solidFill>
                <a:latin typeface="+mn-lt"/>
              </a:rPr>
              <a:t>To ensure a credible and robust valuation process, DOI worked with the non-profit The Appraisal Foundation (TAF) to obtain an independent review of DOI’s methods.</a:t>
            </a:r>
            <a:endParaRPr lang="en-US" sz="2200" dirty="0">
              <a:solidFill>
                <a:schemeClr val="tx1"/>
              </a:solidFill>
              <a:latin typeface="+mn-lt"/>
            </a:endParaRPr>
          </a:p>
          <a:p>
            <a:pPr marL="117475" indent="0">
              <a:buNone/>
            </a:pPr>
            <a:endParaRPr lang="en-US" sz="2000" dirty="0" smtClean="0">
              <a:latin typeface="+mn-lt"/>
            </a:endParaRPr>
          </a:p>
          <a:p>
            <a:endParaRPr lang="en-US" sz="2000" dirty="0" smtClean="0"/>
          </a:p>
          <a:p>
            <a:endParaRPr lang="en-US" sz="2000" dirty="0"/>
          </a:p>
        </p:txBody>
      </p:sp>
      <p:sp>
        <p:nvSpPr>
          <p:cNvPr id="4" name="Slide Number Placeholder 3"/>
          <p:cNvSpPr>
            <a:spLocks noGrp="1"/>
          </p:cNvSpPr>
          <p:nvPr>
            <p:ph type="sldNum" sz="quarter" idx="12"/>
          </p:nvPr>
        </p:nvSpPr>
        <p:spPr/>
        <p:txBody>
          <a:bodyPr/>
          <a:lstStyle/>
          <a:p>
            <a:fld id="{D9A76D90-2454-4658-BC93-0350D266CC7D}" type="slidenum">
              <a:rPr lang="en-GB" smtClean="0"/>
              <a:pPr/>
              <a:t>11</a:t>
            </a:fld>
            <a:endParaRPr lang="en-GB" dirty="0"/>
          </a:p>
        </p:txBody>
      </p:sp>
    </p:spTree>
    <p:extLst>
      <p:ext uri="{BB962C8B-B14F-4D97-AF65-F5344CB8AC3E}">
        <p14:creationId xmlns:p14="http://schemas.microsoft.com/office/powerpoint/2010/main" val="2781743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smtClean="0">
                <a:effectLst>
                  <a:outerShdw blurRad="38100" dist="38100" dir="2700000" algn="tl">
                    <a:srgbClr val="000000">
                      <a:alpha val="43137"/>
                    </a:srgbClr>
                  </a:outerShdw>
                </a:effectLst>
                <a:latin typeface="+mj-lt"/>
              </a:rPr>
              <a:t>Mineral Evaluations</a:t>
            </a:r>
            <a:endParaRPr lang="en-US" dirty="0">
              <a:effectLst>
                <a:outerShdw blurRad="38100" dist="38100" dir="2700000" algn="tl">
                  <a:srgbClr val="000000">
                    <a:alpha val="43137"/>
                  </a:srgbClr>
                </a:outerShdw>
              </a:effectLst>
              <a:latin typeface="+mj-lt"/>
            </a:endParaRPr>
          </a:p>
        </p:txBody>
      </p:sp>
      <p:sp>
        <p:nvSpPr>
          <p:cNvPr id="4" name="Slide Number Placeholder 3"/>
          <p:cNvSpPr>
            <a:spLocks noGrp="1"/>
          </p:cNvSpPr>
          <p:nvPr>
            <p:ph type="sldNum" sz="quarter" idx="12"/>
          </p:nvPr>
        </p:nvSpPr>
        <p:spPr/>
        <p:txBody>
          <a:bodyPr/>
          <a:lstStyle/>
          <a:p>
            <a:fld id="{D9A76D90-2454-4658-BC93-0350D266CC7D}" type="slidenum">
              <a:rPr lang="en-GB" smtClean="0"/>
              <a:pPr/>
              <a:t>12</a:t>
            </a:fld>
            <a:endParaRPr lang="en-GB"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7530" y="1295400"/>
            <a:ext cx="7888941" cy="5029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8719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smtClean="0">
                <a:effectLst>
                  <a:outerShdw blurRad="38100" dist="38100" dir="2700000" algn="tl">
                    <a:srgbClr val="000000">
                      <a:alpha val="43137"/>
                    </a:srgbClr>
                  </a:outerShdw>
                </a:effectLst>
                <a:latin typeface="+mj-lt"/>
              </a:rPr>
              <a:t>Mineral Evaluations</a:t>
            </a:r>
            <a:endParaRPr lang="en-US" dirty="0">
              <a:effectLst>
                <a:outerShdw blurRad="38100" dist="38100" dir="2700000" algn="tl">
                  <a:srgbClr val="000000">
                    <a:alpha val="43137"/>
                  </a:srgbClr>
                </a:outerShdw>
              </a:effectLst>
              <a:latin typeface="+mj-lt"/>
            </a:endParaRPr>
          </a:p>
        </p:txBody>
      </p:sp>
      <p:sp>
        <p:nvSpPr>
          <p:cNvPr id="3" name="Content Placeholder 2"/>
          <p:cNvSpPr>
            <a:spLocks noGrp="1"/>
          </p:cNvSpPr>
          <p:nvPr>
            <p:ph idx="1"/>
          </p:nvPr>
        </p:nvSpPr>
        <p:spPr>
          <a:xfrm>
            <a:off x="457200" y="1325562"/>
            <a:ext cx="8229600" cy="5075238"/>
          </a:xfrm>
        </p:spPr>
        <p:txBody>
          <a:bodyPr>
            <a:normAutofit lnSpcReduction="10000"/>
          </a:bodyPr>
          <a:lstStyle/>
          <a:p>
            <a:pPr marL="0" indent="0">
              <a:buNone/>
            </a:pPr>
            <a:r>
              <a:rPr lang="en-US" sz="2200" dirty="0" smtClean="0">
                <a:solidFill>
                  <a:schemeClr val="tx1"/>
                </a:solidFill>
                <a:latin typeface="+mn-lt"/>
              </a:rPr>
              <a:t>The Office of Valuation Services, Division of Minerals Evaluations (DME) reviews identified parcels for mineral potential, and categorizes these parcels in three stages:</a:t>
            </a:r>
          </a:p>
          <a:p>
            <a:pPr marL="117475" indent="0">
              <a:buNone/>
            </a:pPr>
            <a:endParaRPr lang="en-US" sz="2200" dirty="0" smtClean="0">
              <a:solidFill>
                <a:schemeClr val="tx1"/>
              </a:solidFill>
              <a:latin typeface="+mn-lt"/>
            </a:endParaRPr>
          </a:p>
          <a:p>
            <a:pPr marL="457200" lvl="1" indent="0"/>
            <a:r>
              <a:rPr lang="en-US" sz="2200" b="1" dirty="0" smtClean="0">
                <a:solidFill>
                  <a:schemeClr val="tx1"/>
                </a:solidFill>
                <a:effectLst>
                  <a:outerShdw blurRad="38100" dist="38100" dir="2700000" algn="tl">
                    <a:srgbClr val="000000">
                      <a:alpha val="43137"/>
                    </a:srgbClr>
                  </a:outerShdw>
                </a:effectLst>
                <a:latin typeface="+mn-lt"/>
              </a:rPr>
              <a:t>Stage 1: Have </a:t>
            </a:r>
            <a:r>
              <a:rPr lang="en-US" sz="2200" b="1" dirty="0">
                <a:solidFill>
                  <a:schemeClr val="tx1"/>
                </a:solidFill>
                <a:effectLst>
                  <a:outerShdw blurRad="38100" dist="38100" dir="2700000" algn="tl">
                    <a:srgbClr val="000000">
                      <a:alpha val="43137"/>
                    </a:srgbClr>
                  </a:outerShdw>
                </a:effectLst>
                <a:latin typeface="+mn-lt"/>
              </a:rPr>
              <a:t>minerals with no present economic value </a:t>
            </a:r>
            <a:endParaRPr lang="en-US" sz="2200" b="1" dirty="0" smtClean="0">
              <a:solidFill>
                <a:schemeClr val="tx1"/>
              </a:solidFill>
              <a:effectLst>
                <a:outerShdw blurRad="38100" dist="38100" dir="2700000" algn="tl">
                  <a:srgbClr val="000000">
                    <a:alpha val="43137"/>
                  </a:srgbClr>
                </a:outerShdw>
              </a:effectLst>
              <a:latin typeface="+mn-lt"/>
            </a:endParaRPr>
          </a:p>
          <a:p>
            <a:pPr marL="800100" lvl="1" indent="-342900">
              <a:buFont typeface="+mj-lt"/>
              <a:buAutoNum type="arabicPeriod"/>
            </a:pPr>
            <a:endParaRPr lang="en-US" sz="2200" b="1" dirty="0">
              <a:solidFill>
                <a:schemeClr val="tx1"/>
              </a:solidFill>
              <a:latin typeface="+mn-lt"/>
            </a:endParaRPr>
          </a:p>
          <a:p>
            <a:pPr marL="457200" lvl="1" indent="0"/>
            <a:r>
              <a:rPr lang="en-US" sz="2200" b="1" dirty="0">
                <a:solidFill>
                  <a:schemeClr val="tx1"/>
                </a:solidFill>
                <a:effectLst>
                  <a:outerShdw blurRad="38100" dist="38100" dir="2700000" algn="tl">
                    <a:srgbClr val="000000">
                      <a:alpha val="43137"/>
                    </a:srgbClr>
                  </a:outerShdw>
                </a:effectLst>
                <a:latin typeface="+mn-lt"/>
              </a:rPr>
              <a:t>Stage 2: Have minerals with potential for economic value </a:t>
            </a:r>
            <a:r>
              <a:rPr lang="en-US" sz="2200" dirty="0">
                <a:solidFill>
                  <a:schemeClr val="tx1"/>
                </a:solidFill>
                <a:latin typeface="+mn-lt"/>
              </a:rPr>
              <a:t>and need further analysis to establish </a:t>
            </a:r>
            <a:r>
              <a:rPr lang="en-US" sz="2200" dirty="0" smtClean="0">
                <a:solidFill>
                  <a:schemeClr val="tx1"/>
                </a:solidFill>
                <a:latin typeface="+mn-lt"/>
              </a:rPr>
              <a:t>value</a:t>
            </a:r>
          </a:p>
          <a:p>
            <a:pPr marL="800100" lvl="1" indent="-342900">
              <a:buFont typeface="+mj-lt"/>
              <a:buAutoNum type="arabicPeriod"/>
            </a:pPr>
            <a:endParaRPr lang="en-US" sz="2200" dirty="0">
              <a:solidFill>
                <a:schemeClr val="tx1"/>
              </a:solidFill>
              <a:latin typeface="+mn-lt"/>
            </a:endParaRPr>
          </a:p>
          <a:p>
            <a:pPr marL="457200" lvl="1" indent="0"/>
            <a:r>
              <a:rPr lang="en-US" sz="2200" b="1" dirty="0">
                <a:solidFill>
                  <a:schemeClr val="tx1"/>
                </a:solidFill>
                <a:effectLst>
                  <a:outerShdw blurRad="38100" dist="38100" dir="2700000" algn="tl">
                    <a:srgbClr val="000000">
                      <a:alpha val="43137"/>
                    </a:srgbClr>
                  </a:outerShdw>
                </a:effectLst>
                <a:latin typeface="+mn-lt"/>
              </a:rPr>
              <a:t>Stage 3: Have minerals with demonstrated economic value </a:t>
            </a:r>
            <a:r>
              <a:rPr lang="en-US" sz="2200" dirty="0">
                <a:solidFill>
                  <a:schemeClr val="tx1"/>
                </a:solidFill>
                <a:latin typeface="+mn-lt"/>
              </a:rPr>
              <a:t>and need further analysis to establish current </a:t>
            </a:r>
            <a:r>
              <a:rPr lang="en-US" sz="2200" dirty="0" smtClean="0">
                <a:solidFill>
                  <a:schemeClr val="tx1"/>
                </a:solidFill>
                <a:latin typeface="+mn-lt"/>
              </a:rPr>
              <a:t>value</a:t>
            </a:r>
          </a:p>
          <a:p>
            <a:pPr marL="800100" lvl="1" indent="-342900">
              <a:buFont typeface="+mj-lt"/>
              <a:buAutoNum type="arabicPeriod"/>
            </a:pPr>
            <a:endParaRPr lang="en-US" sz="2200" dirty="0">
              <a:solidFill>
                <a:schemeClr val="tx1"/>
              </a:solidFill>
              <a:latin typeface="+mn-lt"/>
            </a:endParaRPr>
          </a:p>
          <a:p>
            <a:pPr marL="0" lvl="1" indent="0"/>
            <a:r>
              <a:rPr lang="en-US" sz="2200" i="1" dirty="0" smtClean="0">
                <a:solidFill>
                  <a:schemeClr val="tx1"/>
                </a:solidFill>
                <a:latin typeface="+mn-lt"/>
              </a:rPr>
              <a:t>Note: </a:t>
            </a:r>
            <a:r>
              <a:rPr lang="en-US" sz="2200" dirty="0" smtClean="0">
                <a:solidFill>
                  <a:schemeClr val="tx1"/>
                </a:solidFill>
                <a:latin typeface="+mn-lt"/>
              </a:rPr>
              <a:t>The Program policy is not to make offers for interests on tracts identified as Stage 2 or Stage 3.</a:t>
            </a:r>
          </a:p>
          <a:p>
            <a:pPr marL="850392" lvl="1" indent="-457200">
              <a:buFont typeface="+mj-lt"/>
              <a:buAutoNum type="arabicPeriod"/>
            </a:pPr>
            <a:endParaRPr lang="en-US" sz="2200" b="1" dirty="0">
              <a:solidFill>
                <a:schemeClr val="tx1"/>
              </a:solidFill>
              <a:latin typeface="+mn-lt"/>
            </a:endParaRPr>
          </a:p>
          <a:p>
            <a:pPr marL="850392" lvl="1" indent="-457200">
              <a:buFont typeface="+mj-lt"/>
              <a:buAutoNum type="arabicPeriod"/>
            </a:pPr>
            <a:endParaRPr lang="en-US" sz="2200" b="1" dirty="0" smtClean="0">
              <a:solidFill>
                <a:schemeClr val="tx1"/>
              </a:solidFill>
            </a:endParaRPr>
          </a:p>
          <a:p>
            <a:pPr marL="393192" lvl="1" indent="0"/>
            <a:endParaRPr lang="en-US" sz="2200" b="1" dirty="0">
              <a:solidFill>
                <a:schemeClr val="tx1"/>
              </a:solidFill>
            </a:endParaRPr>
          </a:p>
          <a:p>
            <a:endParaRPr lang="en-US" sz="2200" dirty="0" smtClean="0">
              <a:solidFill>
                <a:schemeClr val="tx1"/>
              </a:solidFill>
            </a:endParaRPr>
          </a:p>
          <a:p>
            <a:pPr lvl="1"/>
            <a:endParaRPr lang="en-US" dirty="0"/>
          </a:p>
          <a:p>
            <a:endParaRPr lang="en-US" dirty="0"/>
          </a:p>
        </p:txBody>
      </p:sp>
      <p:sp>
        <p:nvSpPr>
          <p:cNvPr id="4" name="Slide Number Placeholder 3"/>
          <p:cNvSpPr>
            <a:spLocks noGrp="1"/>
          </p:cNvSpPr>
          <p:nvPr>
            <p:ph type="sldNum" sz="quarter" idx="12"/>
          </p:nvPr>
        </p:nvSpPr>
        <p:spPr/>
        <p:txBody>
          <a:bodyPr/>
          <a:lstStyle/>
          <a:p>
            <a:fld id="{D9A76D90-2454-4658-BC93-0350D266CC7D}" type="slidenum">
              <a:rPr lang="en-GB" smtClean="0"/>
              <a:pPr/>
              <a:t>13</a:t>
            </a:fld>
            <a:endParaRPr lang="en-GB" dirty="0"/>
          </a:p>
        </p:txBody>
      </p:sp>
    </p:spTree>
    <p:extLst>
      <p:ext uri="{BB962C8B-B14F-4D97-AF65-F5344CB8AC3E}">
        <p14:creationId xmlns:p14="http://schemas.microsoft.com/office/powerpoint/2010/main" val="4031844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smtClean="0">
                <a:effectLst>
                  <a:outerShdw blurRad="38100" dist="38100" dir="2700000" algn="tl">
                    <a:srgbClr val="000000">
                      <a:alpha val="43137"/>
                    </a:srgbClr>
                  </a:outerShdw>
                </a:effectLst>
                <a:latin typeface="+mj-lt"/>
              </a:rPr>
              <a:t>Appraisals</a:t>
            </a:r>
            <a:endParaRPr lang="en-US" dirty="0">
              <a:effectLst>
                <a:outerShdw blurRad="38100" dist="38100" dir="2700000" algn="tl">
                  <a:srgbClr val="000000">
                    <a:alpha val="43137"/>
                  </a:srgbClr>
                </a:outerShdw>
              </a:effectLst>
              <a:latin typeface="+mj-lt"/>
            </a:endParaRPr>
          </a:p>
        </p:txBody>
      </p:sp>
      <p:sp>
        <p:nvSpPr>
          <p:cNvPr id="4" name="Slide Number Placeholder 3"/>
          <p:cNvSpPr>
            <a:spLocks noGrp="1"/>
          </p:cNvSpPr>
          <p:nvPr>
            <p:ph type="sldNum" sz="quarter" idx="12"/>
          </p:nvPr>
        </p:nvSpPr>
        <p:spPr/>
        <p:txBody>
          <a:bodyPr/>
          <a:lstStyle/>
          <a:p>
            <a:fld id="{D9A76D90-2454-4658-BC93-0350D266CC7D}" type="slidenum">
              <a:rPr lang="en-GB" smtClean="0">
                <a:solidFill>
                  <a:prstClr val="black">
                    <a:lumMod val="65000"/>
                    <a:lumOff val="35000"/>
                  </a:prstClr>
                </a:solidFill>
              </a:rPr>
              <a:pPr/>
              <a:t>14</a:t>
            </a:fld>
            <a:endParaRPr lang="en-GB" dirty="0">
              <a:solidFill>
                <a:prstClr val="black">
                  <a:lumMod val="65000"/>
                  <a:lumOff val="35000"/>
                </a:prstClr>
              </a:solidFill>
            </a:endParaRPr>
          </a:p>
        </p:txBody>
      </p:sp>
      <p:pic>
        <p:nvPicPr>
          <p:cNvPr id="6" name="Content Placeholder 5"/>
          <p:cNvPicPr>
            <a:picLocks noGrp="1" noChangeAspect="1"/>
          </p:cNvPicPr>
          <p:nvPr>
            <p:ph idx="1"/>
          </p:nvPr>
        </p:nvPicPr>
        <p:blipFill>
          <a:blip r:embed="rId3"/>
          <a:stretch>
            <a:fillRect/>
          </a:stretch>
        </p:blipFill>
        <p:spPr>
          <a:xfrm>
            <a:off x="1143000" y="1588201"/>
            <a:ext cx="6477000" cy="38727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0077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848600" cy="914400"/>
          </a:xfrm>
        </p:spPr>
        <p:txBody>
          <a:bodyPr/>
          <a:lstStyle/>
          <a:p>
            <a:r>
              <a:rPr lang="en-US" dirty="0" smtClean="0">
                <a:effectLst>
                  <a:outerShdw blurRad="38100" dist="38100" dir="2700000" algn="tl">
                    <a:srgbClr val="000000">
                      <a:alpha val="43137"/>
                    </a:srgbClr>
                  </a:outerShdw>
                </a:effectLst>
                <a:latin typeface="+mj-lt"/>
              </a:rPr>
              <a:t>Individual Site-Specific (Single </a:t>
            </a:r>
            <a:r>
              <a:rPr lang="en-US" dirty="0">
                <a:effectLst>
                  <a:outerShdw blurRad="38100" dist="38100" dir="2700000" algn="tl">
                    <a:srgbClr val="000000">
                      <a:alpha val="43137"/>
                    </a:srgbClr>
                  </a:outerShdw>
                </a:effectLst>
                <a:latin typeface="+mj-lt"/>
              </a:rPr>
              <a:t>P</a:t>
            </a:r>
            <a:r>
              <a:rPr lang="en-US" dirty="0" smtClean="0">
                <a:effectLst>
                  <a:outerShdw blurRad="38100" dist="38100" dir="2700000" algn="tl">
                    <a:srgbClr val="000000">
                      <a:alpha val="43137"/>
                    </a:srgbClr>
                  </a:outerShdw>
                </a:effectLst>
                <a:latin typeface="+mj-lt"/>
              </a:rPr>
              <a:t>roperty) Appraisals</a:t>
            </a:r>
            <a:endParaRPr lang="en-US" dirty="0">
              <a:effectLst>
                <a:outerShdw blurRad="38100" dist="38100" dir="2700000" algn="tl">
                  <a:srgbClr val="000000">
                    <a:alpha val="43137"/>
                  </a:srgbClr>
                </a:outerShdw>
              </a:effectLst>
              <a:latin typeface="+mj-lt"/>
            </a:endParaRPr>
          </a:p>
        </p:txBody>
      </p:sp>
      <p:sp>
        <p:nvSpPr>
          <p:cNvPr id="3" name="Content Placeholder 2"/>
          <p:cNvSpPr>
            <a:spLocks noGrp="1"/>
          </p:cNvSpPr>
          <p:nvPr>
            <p:ph idx="1"/>
          </p:nvPr>
        </p:nvSpPr>
        <p:spPr>
          <a:xfrm>
            <a:off x="457200" y="1401762"/>
            <a:ext cx="8229600" cy="5227638"/>
          </a:xfrm>
        </p:spPr>
        <p:txBody>
          <a:bodyPr>
            <a:normAutofit/>
          </a:bodyPr>
          <a:lstStyle/>
          <a:p>
            <a:pPr indent="-342900">
              <a:spcAft>
                <a:spcPts val="2400"/>
              </a:spcAft>
            </a:pPr>
            <a:r>
              <a:rPr lang="en-US" dirty="0" smtClean="0">
                <a:solidFill>
                  <a:schemeClr val="tx1"/>
                </a:solidFill>
                <a:latin typeface="+mn-lt"/>
              </a:rPr>
              <a:t>When the number </a:t>
            </a:r>
            <a:r>
              <a:rPr lang="en-US" dirty="0">
                <a:solidFill>
                  <a:schemeClr val="tx1"/>
                </a:solidFill>
                <a:latin typeface="+mn-lt"/>
              </a:rPr>
              <a:t>of appraisals </a:t>
            </a:r>
            <a:r>
              <a:rPr lang="en-US" dirty="0" smtClean="0">
                <a:solidFill>
                  <a:schemeClr val="tx1"/>
                </a:solidFill>
                <a:latin typeface="+mn-lt"/>
              </a:rPr>
              <a:t>to be done does </a:t>
            </a:r>
            <a:r>
              <a:rPr lang="en-US" dirty="0">
                <a:solidFill>
                  <a:schemeClr val="tx1"/>
                </a:solidFill>
                <a:latin typeface="+mn-lt"/>
              </a:rPr>
              <a:t>not </a:t>
            </a:r>
            <a:r>
              <a:rPr lang="en-US" dirty="0" smtClean="0">
                <a:solidFill>
                  <a:schemeClr val="tx1"/>
                </a:solidFill>
                <a:latin typeface="+mn-lt"/>
              </a:rPr>
              <a:t>support </a:t>
            </a:r>
            <a:r>
              <a:rPr lang="en-US" dirty="0">
                <a:solidFill>
                  <a:schemeClr val="tx1"/>
                </a:solidFill>
                <a:latin typeface="+mn-lt"/>
              </a:rPr>
              <a:t>mass </a:t>
            </a:r>
            <a:r>
              <a:rPr lang="en-US" dirty="0" smtClean="0">
                <a:solidFill>
                  <a:schemeClr val="tx1"/>
                </a:solidFill>
                <a:latin typeface="+mn-lt"/>
              </a:rPr>
              <a:t>appraisal, </a:t>
            </a:r>
            <a:r>
              <a:rPr lang="en-US" dirty="0">
                <a:solidFill>
                  <a:schemeClr val="tx1"/>
                </a:solidFill>
                <a:latin typeface="+mn-lt"/>
              </a:rPr>
              <a:t>or when </a:t>
            </a:r>
            <a:r>
              <a:rPr lang="en-US" dirty="0" smtClean="0">
                <a:solidFill>
                  <a:schemeClr val="tx1"/>
                </a:solidFill>
                <a:latin typeface="+mn-lt"/>
              </a:rPr>
              <a:t>properties do not have a similar enough use or an active sales market (comparable sales).</a:t>
            </a:r>
          </a:p>
          <a:p>
            <a:pPr indent="-342900"/>
            <a:r>
              <a:rPr lang="en-US" smtClean="0">
                <a:solidFill>
                  <a:schemeClr val="tx1"/>
                </a:solidFill>
                <a:latin typeface="+mn-lt"/>
              </a:rPr>
              <a:t>Often sales </a:t>
            </a:r>
            <a:r>
              <a:rPr lang="en-US" dirty="0" smtClean="0">
                <a:solidFill>
                  <a:schemeClr val="tx1"/>
                </a:solidFill>
                <a:latin typeface="+mn-lt"/>
              </a:rPr>
              <a:t>in the area are compared to the property being appraised and differences are used to adjust the value of the property being appraised up or down to determine the fair market value (FMV)</a:t>
            </a:r>
          </a:p>
          <a:p>
            <a:pPr indent="-342900"/>
            <a:r>
              <a:rPr lang="en-US" sz="2400" dirty="0" smtClean="0">
                <a:solidFill>
                  <a:schemeClr val="tx1"/>
                </a:solidFill>
                <a:latin typeface="+mn-lt"/>
              </a:rPr>
              <a:t>Example</a:t>
            </a:r>
            <a:endParaRPr lang="en-US" sz="2400" dirty="0">
              <a:solidFill>
                <a:schemeClr val="tx1"/>
              </a:solidFill>
              <a:latin typeface="+mn-lt"/>
            </a:endParaRPr>
          </a:p>
          <a:p>
            <a:pPr marL="800100" lvl="1" indent="-342900">
              <a:buFont typeface="Wingdings" panose="05000000000000000000" pitchFamily="2" charset="2"/>
              <a:buChar char="ü"/>
            </a:pPr>
            <a:r>
              <a:rPr lang="en-US" sz="2400" dirty="0">
                <a:solidFill>
                  <a:schemeClr val="tx1"/>
                </a:solidFill>
                <a:latin typeface="+mn-lt"/>
              </a:rPr>
              <a:t>Property types requiring more detailed analysis, such as commercial, industrial, </a:t>
            </a:r>
            <a:r>
              <a:rPr lang="en-US" sz="2400" dirty="0" smtClean="0">
                <a:solidFill>
                  <a:schemeClr val="tx1"/>
                </a:solidFill>
                <a:latin typeface="+mn-lt"/>
              </a:rPr>
              <a:t>mixed-use</a:t>
            </a:r>
            <a:r>
              <a:rPr lang="en-US" sz="2400" dirty="0">
                <a:solidFill>
                  <a:schemeClr val="tx1"/>
                </a:solidFill>
                <a:latin typeface="+mn-lt"/>
              </a:rPr>
              <a:t>, etc</a:t>
            </a:r>
            <a:r>
              <a:rPr lang="en-US" sz="2400" dirty="0" smtClean="0">
                <a:solidFill>
                  <a:schemeClr val="tx1"/>
                </a:solidFill>
                <a:latin typeface="+mn-lt"/>
              </a:rPr>
              <a:t>.</a:t>
            </a:r>
          </a:p>
          <a:p>
            <a:pPr marL="457200" lvl="1" indent="0"/>
            <a:endParaRPr lang="en-US" sz="2400" dirty="0">
              <a:solidFill>
                <a:schemeClr val="tx1"/>
              </a:solidFill>
              <a:latin typeface="+mn-lt"/>
            </a:endParaRPr>
          </a:p>
          <a:p>
            <a:endParaRPr lang="en-US" dirty="0"/>
          </a:p>
        </p:txBody>
      </p:sp>
      <p:sp>
        <p:nvSpPr>
          <p:cNvPr id="4" name="Slide Number Placeholder 3"/>
          <p:cNvSpPr>
            <a:spLocks noGrp="1"/>
          </p:cNvSpPr>
          <p:nvPr>
            <p:ph type="sldNum" sz="quarter" idx="12"/>
          </p:nvPr>
        </p:nvSpPr>
        <p:spPr/>
        <p:txBody>
          <a:bodyPr/>
          <a:lstStyle/>
          <a:p>
            <a:fld id="{D9A76D90-2454-4658-BC93-0350D266CC7D}" type="slidenum">
              <a:rPr lang="en-GB" smtClean="0"/>
              <a:pPr/>
              <a:t>15</a:t>
            </a:fld>
            <a:endParaRPr lang="en-GB" dirty="0"/>
          </a:p>
        </p:txBody>
      </p:sp>
    </p:spTree>
    <p:extLst>
      <p:ext uri="{BB962C8B-B14F-4D97-AF65-F5344CB8AC3E}">
        <p14:creationId xmlns:p14="http://schemas.microsoft.com/office/powerpoint/2010/main" val="2999612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200900" cy="609600"/>
          </a:xfrm>
        </p:spPr>
        <p:txBody>
          <a:bodyPr>
            <a:normAutofit fontScale="90000"/>
          </a:bodyPr>
          <a:lstStyle/>
          <a:p>
            <a:r>
              <a:rPr lang="en-US" dirty="0" smtClean="0">
                <a:effectLst>
                  <a:outerShdw blurRad="38100" dist="38100" dir="2700000" algn="tl">
                    <a:srgbClr val="000000">
                      <a:alpha val="43137"/>
                    </a:srgbClr>
                  </a:outerShdw>
                </a:effectLst>
                <a:latin typeface="+mj-lt"/>
              </a:rPr>
              <a:t>How </a:t>
            </a:r>
            <a:r>
              <a:rPr lang="en-US" dirty="0">
                <a:effectLst>
                  <a:outerShdw blurRad="38100" dist="38100" dir="2700000" algn="tl">
                    <a:srgbClr val="000000">
                      <a:alpha val="43137"/>
                    </a:srgbClr>
                  </a:outerShdw>
                </a:effectLst>
                <a:latin typeface="+mj-lt"/>
              </a:rPr>
              <a:t>W</a:t>
            </a:r>
            <a:r>
              <a:rPr lang="en-US" dirty="0" smtClean="0">
                <a:effectLst>
                  <a:outerShdw blurRad="38100" dist="38100" dir="2700000" algn="tl">
                    <a:srgbClr val="000000">
                      <a:alpha val="43137"/>
                    </a:srgbClr>
                  </a:outerShdw>
                </a:effectLst>
                <a:latin typeface="+mj-lt"/>
              </a:rPr>
              <a:t>ill </a:t>
            </a:r>
            <a:r>
              <a:rPr lang="en-US" dirty="0">
                <a:effectLst>
                  <a:outerShdw blurRad="38100" dist="38100" dir="2700000" algn="tl">
                    <a:srgbClr val="000000">
                      <a:alpha val="43137"/>
                    </a:srgbClr>
                  </a:outerShdw>
                </a:effectLst>
                <a:latin typeface="+mj-lt"/>
              </a:rPr>
              <a:t>I </a:t>
            </a:r>
            <a:r>
              <a:rPr lang="en-US" dirty="0" smtClean="0">
                <a:effectLst>
                  <a:outerShdw blurRad="38100" dist="38100" dir="2700000" algn="tl">
                    <a:srgbClr val="000000">
                      <a:alpha val="43137"/>
                    </a:srgbClr>
                  </a:outerShdw>
                </a:effectLst>
                <a:latin typeface="+mj-lt"/>
              </a:rPr>
              <a:t>Be </a:t>
            </a:r>
            <a:r>
              <a:rPr lang="en-US" dirty="0">
                <a:effectLst>
                  <a:outerShdw blurRad="38100" dist="38100" dir="2700000" algn="tl">
                    <a:srgbClr val="000000">
                      <a:alpha val="43137"/>
                    </a:srgbClr>
                  </a:outerShdw>
                </a:effectLst>
                <a:latin typeface="+mj-lt"/>
              </a:rPr>
              <a:t>C</a:t>
            </a:r>
            <a:r>
              <a:rPr lang="en-US" dirty="0" smtClean="0">
                <a:effectLst>
                  <a:outerShdw blurRad="38100" dist="38100" dir="2700000" algn="tl">
                    <a:srgbClr val="000000">
                      <a:alpha val="43137"/>
                    </a:srgbClr>
                  </a:outerShdw>
                </a:effectLst>
                <a:latin typeface="+mj-lt"/>
              </a:rPr>
              <a:t>ontacted </a:t>
            </a:r>
            <a:r>
              <a:rPr lang="en-US" dirty="0">
                <a:effectLst>
                  <a:outerShdw blurRad="38100" dist="38100" dir="2700000" algn="tl">
                    <a:srgbClr val="000000">
                      <a:alpha val="43137"/>
                    </a:srgbClr>
                  </a:outerShdw>
                </a:effectLst>
                <a:latin typeface="+mj-lt"/>
              </a:rPr>
              <a:t>to </a:t>
            </a:r>
            <a:r>
              <a:rPr lang="en-US" dirty="0" smtClean="0">
                <a:effectLst>
                  <a:outerShdw blurRad="38100" dist="38100" dir="2700000" algn="tl">
                    <a:srgbClr val="000000">
                      <a:alpha val="43137"/>
                    </a:srgbClr>
                  </a:outerShdw>
                </a:effectLst>
                <a:latin typeface="+mj-lt"/>
              </a:rPr>
              <a:t>Participate </a:t>
            </a:r>
            <a:r>
              <a:rPr lang="en-US" dirty="0">
                <a:effectLst>
                  <a:outerShdw blurRad="38100" dist="38100" dir="2700000" algn="tl">
                    <a:srgbClr val="000000">
                      <a:alpha val="43137"/>
                    </a:srgbClr>
                  </a:outerShdw>
                </a:effectLst>
                <a:latin typeface="+mj-lt"/>
              </a:rPr>
              <a:t>in the </a:t>
            </a:r>
            <a:r>
              <a:rPr lang="en-US" dirty="0" smtClean="0">
                <a:effectLst>
                  <a:outerShdw blurRad="38100" dist="38100" dir="2700000" algn="tl">
                    <a:srgbClr val="000000">
                      <a:alpha val="43137"/>
                    </a:srgbClr>
                  </a:outerShdw>
                </a:effectLst>
                <a:latin typeface="+mj-lt"/>
              </a:rPr>
              <a:t>Program?</a:t>
            </a:r>
            <a:endParaRPr lang="en-US" dirty="0">
              <a:effectLst>
                <a:outerShdw blurRad="38100" dist="38100" dir="2700000" algn="tl">
                  <a:srgbClr val="000000">
                    <a:alpha val="43137"/>
                  </a:srgbClr>
                </a:outerShdw>
              </a:effectLst>
              <a:latin typeface="+mj-lt"/>
            </a:endParaRPr>
          </a:p>
        </p:txBody>
      </p:sp>
      <p:sp>
        <p:nvSpPr>
          <p:cNvPr id="3" name="Content Placeholder 2"/>
          <p:cNvSpPr>
            <a:spLocks noGrp="1"/>
          </p:cNvSpPr>
          <p:nvPr>
            <p:ph idx="1"/>
          </p:nvPr>
        </p:nvSpPr>
        <p:spPr>
          <a:xfrm>
            <a:off x="609600" y="1295400"/>
            <a:ext cx="7924800" cy="818551"/>
          </a:xfrm>
        </p:spPr>
        <p:txBody>
          <a:bodyPr>
            <a:normAutofit/>
          </a:bodyPr>
          <a:lstStyle/>
          <a:p>
            <a:pPr marL="0" indent="0" fontAlgn="base">
              <a:buNone/>
            </a:pPr>
            <a:r>
              <a:rPr lang="en-US" sz="2200" b="1" dirty="0" smtClean="0">
                <a:solidFill>
                  <a:schemeClr val="tx1"/>
                </a:solidFill>
                <a:effectLst>
                  <a:outerShdw blurRad="38100" dist="38100" dir="2700000" algn="tl">
                    <a:srgbClr val="000000">
                      <a:alpha val="43137"/>
                    </a:srgbClr>
                  </a:outerShdw>
                </a:effectLst>
                <a:latin typeface="+mn-lt"/>
              </a:rPr>
              <a:t>Eligible landowners will be mailed a purchase </a:t>
            </a:r>
            <a:r>
              <a:rPr lang="en-US" sz="2200" b="1" dirty="0">
                <a:solidFill>
                  <a:schemeClr val="tx1"/>
                </a:solidFill>
                <a:effectLst>
                  <a:outerShdw blurRad="38100" dist="38100" dir="2700000" algn="tl">
                    <a:srgbClr val="000000">
                      <a:alpha val="43137"/>
                    </a:srgbClr>
                  </a:outerShdw>
                </a:effectLst>
                <a:latin typeface="+mn-lt"/>
              </a:rPr>
              <a:t>o</a:t>
            </a:r>
            <a:r>
              <a:rPr lang="en-US" sz="2200" b="1" dirty="0" smtClean="0">
                <a:solidFill>
                  <a:schemeClr val="tx1"/>
                </a:solidFill>
                <a:effectLst>
                  <a:outerShdw blurRad="38100" dist="38100" dir="2700000" algn="tl">
                    <a:srgbClr val="000000">
                      <a:alpha val="43137"/>
                    </a:srgbClr>
                  </a:outerShdw>
                </a:effectLst>
                <a:latin typeface="+mn-lt"/>
              </a:rPr>
              <a:t>ffer package which includes a cover letter, instructions, deed, inventory and maps.</a:t>
            </a:r>
          </a:p>
          <a:p>
            <a:pPr marL="117475" indent="0" fontAlgn="base">
              <a:buNone/>
            </a:pPr>
            <a:endParaRPr lang="en-US" sz="2200" dirty="0" smtClean="0">
              <a:solidFill>
                <a:schemeClr val="tx1"/>
              </a:solidFill>
              <a:latin typeface="+mn-lt"/>
            </a:endParaRPr>
          </a:p>
          <a:p>
            <a:pPr lvl="2" fontAlgn="base"/>
            <a:endParaRPr lang="en-US" sz="3500" dirty="0" smtClean="0">
              <a:solidFill>
                <a:schemeClr val="tx1"/>
              </a:solidFill>
            </a:endParaRPr>
          </a:p>
          <a:p>
            <a:pPr marL="117475" indent="0" fontAlgn="base">
              <a:buNone/>
            </a:pPr>
            <a:endParaRPr lang="en-US" sz="3500" dirty="0"/>
          </a:p>
        </p:txBody>
      </p:sp>
      <p:sp>
        <p:nvSpPr>
          <p:cNvPr id="4" name="Slide Number Placeholder 3"/>
          <p:cNvSpPr>
            <a:spLocks noGrp="1"/>
          </p:cNvSpPr>
          <p:nvPr>
            <p:ph type="sldNum" sz="quarter" idx="12"/>
          </p:nvPr>
        </p:nvSpPr>
        <p:spPr/>
        <p:txBody>
          <a:bodyPr/>
          <a:lstStyle/>
          <a:p>
            <a:fld id="{D9A76D90-2454-4658-BC93-0350D266CC7D}" type="slidenum">
              <a:rPr lang="en-GB" smtClean="0"/>
              <a:pPr/>
              <a:t>16</a:t>
            </a:fld>
            <a:endParaRPr lang="en-GB" dirty="0"/>
          </a:p>
        </p:txBody>
      </p:sp>
      <p:sp>
        <p:nvSpPr>
          <p:cNvPr id="5" name="Rectangle 4"/>
          <p:cNvSpPr/>
          <p:nvPr/>
        </p:nvSpPr>
        <p:spPr>
          <a:xfrm>
            <a:off x="609600" y="6006643"/>
            <a:ext cx="7937500" cy="430887"/>
          </a:xfrm>
          <a:prstGeom prst="rect">
            <a:avLst/>
          </a:prstGeom>
        </p:spPr>
        <p:txBody>
          <a:bodyPr wrap="square">
            <a:spAutoFit/>
          </a:bodyPr>
          <a:lstStyle/>
          <a:p>
            <a:pPr marL="0" lvl="2" fontAlgn="base"/>
            <a:r>
              <a:rPr lang="en-US" sz="2200" i="1" dirty="0"/>
              <a:t>Note:</a:t>
            </a:r>
            <a:r>
              <a:rPr lang="en-US" sz="2200" dirty="0"/>
              <a:t> </a:t>
            </a:r>
            <a:r>
              <a:rPr lang="en-US" sz="2200" dirty="0" smtClean="0"/>
              <a:t>Not </a:t>
            </a:r>
            <a:r>
              <a:rPr lang="en-US" sz="2200" dirty="0"/>
              <a:t>all </a:t>
            </a:r>
            <a:r>
              <a:rPr lang="en-US" sz="2200" dirty="0" smtClean="0"/>
              <a:t>landowners </a:t>
            </a:r>
            <a:r>
              <a:rPr lang="en-US" sz="2200" dirty="0"/>
              <a:t>will receive a purchase offer </a:t>
            </a:r>
            <a:r>
              <a:rPr lang="en-US" sz="2200" dirty="0" smtClean="0"/>
              <a:t>package</a:t>
            </a:r>
            <a:r>
              <a:rPr lang="en-US" sz="2200" dirty="0" smtClean="0">
                <a:latin typeface="Garamond" panose="02020404030301010803" pitchFamily="18" charset="0"/>
              </a:rPr>
              <a:t>. </a:t>
            </a:r>
          </a:p>
        </p:txBody>
      </p:sp>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286000"/>
            <a:ext cx="1898264" cy="2987247"/>
          </a:xfrm>
          <a:prstGeom prst="rect">
            <a:avLst/>
          </a:prstGeom>
          <a:ln w="1905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8" name="Picture 17"/>
          <p:cNvPicPr>
            <a:picLocks noChangeAspect="1"/>
          </p:cNvPicPr>
          <p:nvPr/>
        </p:nvPicPr>
        <p:blipFill>
          <a:blip r:embed="rId4"/>
          <a:stretch>
            <a:fillRect/>
          </a:stretch>
        </p:blipFill>
        <p:spPr>
          <a:xfrm>
            <a:off x="4343400" y="2438400"/>
            <a:ext cx="2343120" cy="3026664"/>
          </a:xfrm>
          <a:prstGeom prst="rect">
            <a:avLst/>
          </a:prstGeom>
          <a:ln w="19050">
            <a:solidFill>
              <a:schemeClr val="tx1"/>
            </a:solid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5"/>
          <a:stretch>
            <a:fillRect/>
          </a:stretch>
        </p:blipFill>
        <p:spPr>
          <a:xfrm>
            <a:off x="2743200" y="2590799"/>
            <a:ext cx="2343119" cy="3026664"/>
          </a:xfrm>
          <a:prstGeom prst="rect">
            <a:avLst/>
          </a:prstGeom>
          <a:ln w="19050">
            <a:solidFill>
              <a:schemeClr val="tx1"/>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a:stretch>
            <a:fillRect/>
          </a:stretch>
        </p:blipFill>
        <p:spPr>
          <a:xfrm>
            <a:off x="1143000" y="2759730"/>
            <a:ext cx="2339466" cy="3021945"/>
          </a:xfrm>
          <a:prstGeom prst="rect">
            <a:avLst/>
          </a:prstGeom>
          <a:ln w="1905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7673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A76D90-2454-4658-BC93-0350D266CC7D}" type="slidenum">
              <a:rPr lang="en-GB" smtClean="0"/>
              <a:pPr/>
              <a:t>17</a:t>
            </a:fld>
            <a:endParaRPr lang="en-GB" dirty="0"/>
          </a:p>
        </p:txBody>
      </p:sp>
      <p:sp>
        <p:nvSpPr>
          <p:cNvPr id="4" name="Content Placeholder 3"/>
          <p:cNvSpPr>
            <a:spLocks noGrp="1"/>
          </p:cNvSpPr>
          <p:nvPr>
            <p:ph idx="1"/>
          </p:nvPr>
        </p:nvSpPr>
        <p:spPr/>
        <p:txBody>
          <a:bodyPr>
            <a:normAutofit/>
          </a:bodyPr>
          <a:lstStyle/>
          <a:p>
            <a:pPr marL="117475" indent="0" algn="ctr">
              <a:buNone/>
            </a:pPr>
            <a:endParaRPr lang="en-US" sz="3200" b="1" dirty="0" smtClean="0">
              <a:solidFill>
                <a:schemeClr val="tx1"/>
              </a:solidFill>
            </a:endParaRPr>
          </a:p>
          <a:p>
            <a:pPr marL="117475" indent="0" algn="ctr">
              <a:buNone/>
            </a:pPr>
            <a:endParaRPr lang="en-US" sz="3200" b="1" dirty="0" smtClean="0">
              <a:solidFill>
                <a:schemeClr val="tx1"/>
              </a:solidFill>
            </a:endParaRPr>
          </a:p>
          <a:p>
            <a:pPr marL="117475" indent="0" algn="ctr">
              <a:buNone/>
            </a:pPr>
            <a:endParaRPr lang="en-US" sz="3200" b="1" dirty="0" smtClean="0">
              <a:solidFill>
                <a:schemeClr val="tx1"/>
              </a:solidFill>
            </a:endParaRPr>
          </a:p>
          <a:p>
            <a:pPr marL="117475" indent="0" algn="ctr">
              <a:buNone/>
            </a:pPr>
            <a:r>
              <a:rPr lang="en-US" sz="3200" b="1" dirty="0" smtClean="0">
                <a:solidFill>
                  <a:schemeClr val="tx1"/>
                </a:solidFill>
                <a:latin typeface="+mj-lt"/>
              </a:rPr>
              <a:t>Sample offer package</a:t>
            </a:r>
          </a:p>
        </p:txBody>
      </p:sp>
      <p:sp>
        <p:nvSpPr>
          <p:cNvPr id="8" name="Title 7"/>
          <p:cNvSpPr>
            <a:spLocks noGrp="1"/>
          </p:cNvSpPr>
          <p:nvPr>
            <p:ph type="title"/>
          </p:nvPr>
        </p:nvSpPr>
        <p:spPr/>
        <p:txBody>
          <a:bodyPr/>
          <a:lstStyle/>
          <a:p>
            <a:r>
              <a:rPr lang="en-US" dirty="0" smtClean="0"/>
              <a:t>            OVERVIEW</a:t>
            </a:r>
            <a:endParaRPr lang="en-US" dirty="0"/>
          </a:p>
        </p:txBody>
      </p:sp>
    </p:spTree>
    <p:extLst>
      <p:ext uri="{BB962C8B-B14F-4D97-AF65-F5344CB8AC3E}">
        <p14:creationId xmlns:p14="http://schemas.microsoft.com/office/powerpoint/2010/main" val="3270318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086600" cy="1143000"/>
          </a:xfrm>
        </p:spPr>
        <p:txBody>
          <a:bodyPr/>
          <a:lstStyle/>
          <a:p>
            <a:r>
              <a:rPr lang="en-US" dirty="0" smtClean="0">
                <a:effectLst>
                  <a:outerShdw blurRad="38100" dist="38100" dir="2700000" algn="tl">
                    <a:srgbClr val="000000">
                      <a:alpha val="43137"/>
                    </a:srgbClr>
                  </a:outerShdw>
                </a:effectLst>
                <a:latin typeface="+mj-lt"/>
              </a:rPr>
              <a:t>Sample Offer Package</a:t>
            </a:r>
            <a:endParaRPr lang="en-US" dirty="0">
              <a:effectLst>
                <a:outerShdw blurRad="38100" dist="38100" dir="2700000" algn="tl">
                  <a:srgbClr val="000000">
                    <a:alpha val="43137"/>
                  </a:srgbClr>
                </a:outerShdw>
              </a:effectLst>
              <a:latin typeface="+mj-lt"/>
            </a:endParaRPr>
          </a:p>
        </p:txBody>
      </p:sp>
      <p:sp>
        <p:nvSpPr>
          <p:cNvPr id="3" name="Content Placeholder 2"/>
          <p:cNvSpPr>
            <a:spLocks noGrp="1"/>
          </p:cNvSpPr>
          <p:nvPr>
            <p:ph idx="1"/>
          </p:nvPr>
        </p:nvSpPr>
        <p:spPr/>
        <p:txBody>
          <a:bodyPr>
            <a:noAutofit/>
          </a:bodyPr>
          <a:lstStyle/>
          <a:p>
            <a:pPr marL="117475" indent="0">
              <a:buFont typeface="Arial" pitchFamily="34" charset="0"/>
              <a:buNone/>
            </a:pPr>
            <a:r>
              <a:rPr lang="en-US" b="1" dirty="0" smtClean="0">
                <a:solidFill>
                  <a:schemeClr val="tx1"/>
                </a:solidFill>
                <a:effectLst>
                  <a:outerShdw blurRad="38100" dist="38100" dir="2700000" algn="tl">
                    <a:srgbClr val="000000">
                      <a:alpha val="43137"/>
                    </a:srgbClr>
                  </a:outerShdw>
                </a:effectLst>
                <a:latin typeface="+mj-lt"/>
              </a:rPr>
              <a:t>Cover letter</a:t>
            </a:r>
            <a:endParaRPr lang="en-US" b="1" dirty="0">
              <a:solidFill>
                <a:schemeClr val="tx1"/>
              </a:solidFill>
              <a:effectLst>
                <a:outerShdw blurRad="38100" dist="38100" dir="2700000" algn="tl">
                  <a:srgbClr val="000000">
                    <a:alpha val="43137"/>
                  </a:srgbClr>
                </a:outerShdw>
              </a:effectLst>
              <a:latin typeface="+mj-lt"/>
            </a:endParaRPr>
          </a:p>
          <a:p>
            <a:endParaRPr lang="en-US" dirty="0" smtClean="0">
              <a:solidFill>
                <a:schemeClr val="tx1"/>
              </a:solidFill>
            </a:endParaRPr>
          </a:p>
          <a:p>
            <a:pPr marL="117475" indent="0">
              <a:buNone/>
            </a:pPr>
            <a:endParaRPr lang="en-US" sz="1000" dirty="0" smtClean="0">
              <a:solidFill>
                <a:schemeClr val="tx1"/>
              </a:solidFill>
            </a:endParaRPr>
          </a:p>
        </p:txBody>
      </p:sp>
      <p:sp>
        <p:nvSpPr>
          <p:cNvPr id="4" name="Slide Number Placeholder 3"/>
          <p:cNvSpPr>
            <a:spLocks noGrp="1"/>
          </p:cNvSpPr>
          <p:nvPr>
            <p:ph type="sldNum" sz="quarter" idx="12"/>
          </p:nvPr>
        </p:nvSpPr>
        <p:spPr/>
        <p:txBody>
          <a:bodyPr/>
          <a:lstStyle/>
          <a:p>
            <a:fld id="{D9A76D90-2454-4658-BC93-0350D266CC7D}" type="slidenum">
              <a:rPr lang="en-GB" smtClean="0"/>
              <a:pPr/>
              <a:t>18</a:t>
            </a:fld>
            <a:endParaRPr lang="en-GB" dirty="0"/>
          </a:p>
        </p:txBody>
      </p:sp>
      <p:pic>
        <p:nvPicPr>
          <p:cNvPr id="7174"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9869" t="12313" r="5280" b="9329"/>
          <a:stretch/>
        </p:blipFill>
        <p:spPr bwMode="auto">
          <a:xfrm>
            <a:off x="1901020" y="2133600"/>
            <a:ext cx="5341961" cy="3946569"/>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1628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086600" cy="1143000"/>
          </a:xfrm>
        </p:spPr>
        <p:txBody>
          <a:bodyPr/>
          <a:lstStyle/>
          <a:p>
            <a:r>
              <a:rPr lang="en-US" dirty="0">
                <a:effectLst>
                  <a:outerShdw blurRad="38100" dist="38100" dir="2700000" algn="tl">
                    <a:srgbClr val="000000">
                      <a:alpha val="43137"/>
                    </a:srgbClr>
                  </a:outerShdw>
                </a:effectLst>
                <a:latin typeface="+mj-lt"/>
              </a:rPr>
              <a:t>Sample </a:t>
            </a:r>
            <a:r>
              <a:rPr lang="en-US" dirty="0" smtClean="0">
                <a:effectLst>
                  <a:outerShdw blurRad="38100" dist="38100" dir="2700000" algn="tl">
                    <a:srgbClr val="000000">
                      <a:alpha val="43137"/>
                    </a:srgbClr>
                  </a:outerShdw>
                </a:effectLst>
                <a:latin typeface="+mj-lt"/>
              </a:rPr>
              <a:t>Offer Package</a:t>
            </a:r>
            <a:endParaRPr lang="en-US" dirty="0">
              <a:effectLst>
                <a:outerShdw blurRad="38100" dist="38100" dir="2700000" algn="tl">
                  <a:srgbClr val="000000">
                    <a:alpha val="43137"/>
                  </a:srgbClr>
                </a:outerShdw>
              </a:effectLst>
              <a:latin typeface="+mj-lt"/>
            </a:endParaRPr>
          </a:p>
        </p:txBody>
      </p:sp>
      <p:sp>
        <p:nvSpPr>
          <p:cNvPr id="3" name="Content Placeholder 2"/>
          <p:cNvSpPr>
            <a:spLocks noGrp="1"/>
          </p:cNvSpPr>
          <p:nvPr>
            <p:ph idx="1"/>
          </p:nvPr>
        </p:nvSpPr>
        <p:spPr/>
        <p:txBody>
          <a:bodyPr>
            <a:noAutofit/>
          </a:bodyPr>
          <a:lstStyle/>
          <a:p>
            <a:pPr marL="117475" indent="0">
              <a:buFont typeface="Arial" pitchFamily="34" charset="0"/>
              <a:buNone/>
            </a:pPr>
            <a:r>
              <a:rPr lang="en-US" b="1" dirty="0" smtClean="0">
                <a:solidFill>
                  <a:schemeClr val="tx1"/>
                </a:solidFill>
                <a:effectLst>
                  <a:outerShdw blurRad="38100" dist="38100" dir="2700000" algn="tl">
                    <a:srgbClr val="000000">
                      <a:alpha val="43137"/>
                    </a:srgbClr>
                  </a:outerShdw>
                </a:effectLst>
                <a:latin typeface="+mn-lt"/>
              </a:rPr>
              <a:t>Instruction sheet</a:t>
            </a:r>
            <a:endParaRPr lang="en-US" b="1" dirty="0">
              <a:solidFill>
                <a:schemeClr val="tx1"/>
              </a:solidFill>
              <a:effectLst>
                <a:outerShdw blurRad="38100" dist="38100" dir="2700000" algn="tl">
                  <a:srgbClr val="000000">
                    <a:alpha val="43137"/>
                  </a:srgbClr>
                </a:outerShdw>
              </a:effectLst>
              <a:latin typeface="+mn-lt"/>
            </a:endParaRPr>
          </a:p>
          <a:p>
            <a:endParaRPr lang="en-US" dirty="0" smtClean="0">
              <a:solidFill>
                <a:schemeClr val="tx1"/>
              </a:solidFill>
            </a:endParaRPr>
          </a:p>
          <a:p>
            <a:pPr marL="117475" indent="0">
              <a:buNone/>
            </a:pPr>
            <a:endParaRPr lang="en-US" sz="1000" dirty="0" smtClean="0">
              <a:solidFill>
                <a:schemeClr val="tx1"/>
              </a:solidFill>
            </a:endParaRPr>
          </a:p>
        </p:txBody>
      </p:sp>
      <p:sp>
        <p:nvSpPr>
          <p:cNvPr id="4" name="Slide Number Placeholder 3"/>
          <p:cNvSpPr>
            <a:spLocks noGrp="1"/>
          </p:cNvSpPr>
          <p:nvPr>
            <p:ph type="sldNum" sz="quarter" idx="12"/>
          </p:nvPr>
        </p:nvSpPr>
        <p:spPr/>
        <p:txBody>
          <a:bodyPr/>
          <a:lstStyle/>
          <a:p>
            <a:fld id="{D9A76D90-2454-4658-BC93-0350D266CC7D}" type="slidenum">
              <a:rPr lang="en-GB" smtClean="0"/>
              <a:pPr/>
              <a:t>19</a:t>
            </a:fld>
            <a:endParaRPr lang="en-GB" dirty="0"/>
          </a:p>
        </p:txBody>
      </p:sp>
      <p:pic>
        <p:nvPicPr>
          <p:cNvPr id="8199"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8752" t="14061" r="6412" b="1990"/>
          <a:stretch/>
        </p:blipFill>
        <p:spPr bwMode="auto">
          <a:xfrm>
            <a:off x="1901952" y="2209801"/>
            <a:ext cx="5340096" cy="3767847"/>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49793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altLang="en-US" dirty="0" smtClean="0">
                <a:effectLst>
                  <a:outerShdw blurRad="38100" dist="38100" dir="2700000" algn="tl">
                    <a:srgbClr val="000000">
                      <a:alpha val="43137"/>
                    </a:srgbClr>
                  </a:outerShdw>
                </a:effectLst>
                <a:latin typeface="+mn-lt"/>
                <a:cs typeface="Arial" charset="0"/>
              </a:rPr>
              <a:t>Presentation Overview</a:t>
            </a:r>
            <a:r>
              <a:rPr lang="en-US" altLang="en-US" dirty="0" smtClean="0">
                <a:cs typeface="Arial" charset="0"/>
              </a:rPr>
              <a:t/>
            </a:r>
            <a:br>
              <a:rPr lang="en-US" altLang="en-US" dirty="0" smtClean="0">
                <a:cs typeface="Arial" charset="0"/>
              </a:rPr>
            </a:br>
            <a:endParaRPr lang="en-US" altLang="en-US" dirty="0" smtClean="0">
              <a:cs typeface="Arial" charset="0"/>
            </a:endParaRPr>
          </a:p>
        </p:txBody>
      </p:sp>
      <p:sp>
        <p:nvSpPr>
          <p:cNvPr id="7" name="Slide Number Placeholder 3"/>
          <p:cNvSpPr>
            <a:spLocks noGrp="1"/>
          </p:cNvSpPr>
          <p:nvPr>
            <p:ph type="sldNum" sz="quarter" idx="4294967295"/>
          </p:nvPr>
        </p:nvSpPr>
        <p:spPr>
          <a:xfrm>
            <a:off x="8305800" y="6400800"/>
            <a:ext cx="381000" cy="320675"/>
          </a:xfrm>
          <a:prstGeom prst="rect">
            <a:avLst/>
          </a:prstGeom>
        </p:spPr>
        <p:txBody>
          <a:bodyPr/>
          <a:lstStyle/>
          <a:p>
            <a:pPr>
              <a:defRPr/>
            </a:pPr>
            <a:fld id="{3B8A3694-CB6F-444F-9844-449B9AC3B59E}" type="slidenum">
              <a:rPr lang="en-GB"/>
              <a:pPr>
                <a:defRPr/>
              </a:pPr>
              <a:t>2</a:t>
            </a:fld>
            <a:endParaRPr lang="en-GB" dirty="0"/>
          </a:p>
        </p:txBody>
      </p:sp>
      <p:sp>
        <p:nvSpPr>
          <p:cNvPr id="5" name="Rectangle 4"/>
          <p:cNvSpPr/>
          <p:nvPr/>
        </p:nvSpPr>
        <p:spPr>
          <a:xfrm>
            <a:off x="609600" y="1419285"/>
            <a:ext cx="7848600" cy="4154984"/>
          </a:xfrm>
          <a:prstGeom prst="rect">
            <a:avLst/>
          </a:prstGeom>
        </p:spPr>
        <p:txBody>
          <a:bodyPr wrap="square">
            <a:spAutoFit/>
          </a:bodyPr>
          <a:lstStyle/>
          <a:p>
            <a:pPr marL="342900" indent="-342900">
              <a:buFont typeface="Arial" panose="020B0604020202020204" pitchFamily="34" charset="0"/>
              <a:buChar char="•"/>
            </a:pPr>
            <a:r>
              <a:rPr lang="en-US" sz="2400" b="1" dirty="0" smtClean="0">
                <a:effectLst>
                  <a:outerShdw blurRad="38100" dist="38100" dir="2700000" algn="tl">
                    <a:srgbClr val="000000">
                      <a:alpha val="43137"/>
                    </a:srgbClr>
                  </a:outerShdw>
                </a:effectLst>
                <a:latin typeface="Calibri" panose="020F0502020204030204" pitchFamily="34" charset="0"/>
              </a:rPr>
              <a:t>Introductions</a:t>
            </a:r>
            <a:endParaRPr lang="en-US" sz="2400" b="1" dirty="0">
              <a:effectLst>
                <a:outerShdw blurRad="38100" dist="38100" dir="2700000" algn="tl">
                  <a:srgbClr val="000000">
                    <a:alpha val="43137"/>
                  </a:srgbClr>
                </a:outerShdw>
              </a:effectLst>
              <a:latin typeface="Calibri" panose="020F0502020204030204" pitchFamily="34" charset="0"/>
            </a:endParaRPr>
          </a:p>
          <a:p>
            <a:pPr marL="342900" indent="-342900">
              <a:buFont typeface="Arial" panose="020B0604020202020204" pitchFamily="34" charset="0"/>
              <a:buChar char="•"/>
            </a:pPr>
            <a:endParaRPr lang="en-US" sz="2400" b="1" dirty="0" smtClean="0">
              <a:effectLst>
                <a:outerShdw blurRad="38100" dist="38100" dir="2700000" algn="tl">
                  <a:srgbClr val="000000">
                    <a:alpha val="43137"/>
                  </a:srgbClr>
                </a:outerShdw>
              </a:effectLst>
              <a:latin typeface="Calibri" panose="020F0502020204030204" pitchFamily="34" charset="0"/>
            </a:endParaRPr>
          </a:p>
          <a:p>
            <a:pPr marL="342900" indent="-342900">
              <a:buFont typeface="Arial" panose="020B0604020202020204" pitchFamily="34" charset="0"/>
              <a:buChar char="•"/>
            </a:pPr>
            <a:r>
              <a:rPr lang="en-US" sz="2400" b="1" dirty="0" smtClean="0">
                <a:effectLst>
                  <a:outerShdw blurRad="38100" dist="38100" dir="2700000" algn="tl">
                    <a:srgbClr val="000000">
                      <a:alpha val="43137"/>
                    </a:srgbClr>
                  </a:outerShdw>
                </a:effectLst>
                <a:latin typeface="Calibri" panose="020F0502020204030204" pitchFamily="34" charset="0"/>
              </a:rPr>
              <a:t>History of the Land Buy-Back Program</a:t>
            </a:r>
          </a:p>
          <a:p>
            <a:endParaRPr lang="en-US" sz="2400" b="1" dirty="0" smtClean="0">
              <a:effectLst>
                <a:outerShdw blurRad="38100" dist="38100" dir="2700000" algn="tl">
                  <a:srgbClr val="000000">
                    <a:alpha val="43137"/>
                  </a:srgbClr>
                </a:outerShdw>
              </a:effectLst>
              <a:latin typeface="Calibri" panose="020F0502020204030204" pitchFamily="34" charset="0"/>
            </a:endParaRPr>
          </a:p>
          <a:p>
            <a:pPr marL="342900" indent="-342900">
              <a:buFont typeface="Arial" panose="020B0604020202020204" pitchFamily="34" charset="0"/>
              <a:buChar char="•"/>
            </a:pPr>
            <a:r>
              <a:rPr lang="en-US" sz="2400" b="1" dirty="0" smtClean="0">
                <a:effectLst>
                  <a:outerShdw blurRad="38100" dist="38100" dir="2700000" algn="tl">
                    <a:srgbClr val="000000">
                      <a:alpha val="43137"/>
                    </a:srgbClr>
                  </a:outerShdw>
                </a:effectLst>
                <a:latin typeface="Calibri" panose="020F0502020204030204" pitchFamily="34" charset="0"/>
              </a:rPr>
              <a:t>Program Roll Out</a:t>
            </a:r>
          </a:p>
          <a:p>
            <a:pPr marL="342900" indent="-342900">
              <a:buFont typeface="Arial" panose="020B0604020202020204" pitchFamily="34" charset="0"/>
              <a:buChar char="•"/>
            </a:pPr>
            <a:endParaRPr lang="en-US" sz="2400" b="1" dirty="0">
              <a:effectLst>
                <a:outerShdw blurRad="38100" dist="38100" dir="2700000" algn="tl">
                  <a:srgbClr val="000000">
                    <a:alpha val="43137"/>
                  </a:srgbClr>
                </a:outerShdw>
              </a:effectLst>
              <a:latin typeface="Calibri" panose="020F0502020204030204" pitchFamily="34" charset="0"/>
            </a:endParaRPr>
          </a:p>
          <a:p>
            <a:pPr marL="342900" indent="-342900">
              <a:buFont typeface="Arial" panose="020B0604020202020204" pitchFamily="34" charset="0"/>
              <a:buChar char="•"/>
            </a:pPr>
            <a:r>
              <a:rPr lang="en-US" sz="2400" b="1" dirty="0" smtClean="0">
                <a:effectLst>
                  <a:outerShdw blurRad="38100" dist="38100" dir="2700000" algn="tl">
                    <a:srgbClr val="000000">
                      <a:alpha val="43137"/>
                    </a:srgbClr>
                  </a:outerShdw>
                </a:effectLst>
                <a:latin typeface="Calibri" panose="020F0502020204030204" pitchFamily="34" charset="0"/>
              </a:rPr>
              <a:t>Appraisals and Mineral Evaluations</a:t>
            </a:r>
            <a:endParaRPr lang="en-US" sz="2400" b="1" dirty="0">
              <a:effectLst>
                <a:outerShdw blurRad="38100" dist="38100" dir="2700000" algn="tl">
                  <a:srgbClr val="000000">
                    <a:alpha val="43137"/>
                  </a:srgbClr>
                </a:outerShdw>
              </a:effectLst>
              <a:latin typeface="Calibri" panose="020F0502020204030204" pitchFamily="34" charset="0"/>
            </a:endParaRPr>
          </a:p>
          <a:p>
            <a:pPr marL="342900" indent="-342900">
              <a:buFont typeface="Arial" panose="020B0604020202020204" pitchFamily="34" charset="0"/>
              <a:buChar char="•"/>
            </a:pPr>
            <a:endParaRPr lang="en-US" sz="2400" b="1" dirty="0" smtClean="0">
              <a:effectLst>
                <a:outerShdw blurRad="38100" dist="38100" dir="2700000" algn="tl">
                  <a:srgbClr val="000000">
                    <a:alpha val="43137"/>
                  </a:srgbClr>
                </a:outerShdw>
              </a:effectLst>
              <a:latin typeface="Calibri" panose="020F0502020204030204" pitchFamily="34" charset="0"/>
            </a:endParaRPr>
          </a:p>
          <a:p>
            <a:pPr marL="342900" indent="-342900">
              <a:buFont typeface="Arial" panose="020B0604020202020204" pitchFamily="34" charset="0"/>
              <a:buChar char="•"/>
            </a:pPr>
            <a:r>
              <a:rPr lang="en-US" sz="2400" b="1" dirty="0" smtClean="0">
                <a:effectLst>
                  <a:outerShdw blurRad="38100" dist="38100" dir="2700000" algn="tl">
                    <a:srgbClr val="000000">
                      <a:alpha val="43137"/>
                    </a:srgbClr>
                  </a:outerShdw>
                </a:effectLst>
                <a:latin typeface="Calibri" panose="020F0502020204030204" pitchFamily="34" charset="0"/>
              </a:rPr>
              <a:t>Purchase offer process</a:t>
            </a:r>
          </a:p>
          <a:p>
            <a:pPr marL="342900" indent="-342900">
              <a:buFont typeface="Arial" panose="020B0604020202020204" pitchFamily="34" charset="0"/>
              <a:buChar char="•"/>
            </a:pPr>
            <a:endParaRPr lang="en-US" sz="2400" b="1" dirty="0">
              <a:latin typeface="Calibri" panose="020F0502020204030204" pitchFamily="34" charset="0"/>
            </a:endParaRPr>
          </a:p>
          <a:p>
            <a:pPr marL="342900" indent="-342900">
              <a:buFont typeface="Arial" panose="020B0604020202020204" pitchFamily="34" charset="0"/>
              <a:buChar char="•"/>
            </a:pPr>
            <a:r>
              <a:rPr lang="en-US" sz="2400" b="1" dirty="0" smtClean="0">
                <a:effectLst>
                  <a:outerShdw blurRad="38100" dist="38100" dir="2700000" algn="tl">
                    <a:srgbClr val="000000">
                      <a:alpha val="43137"/>
                    </a:srgbClr>
                  </a:outerShdw>
                </a:effectLst>
                <a:latin typeface="Calibri" panose="020F0502020204030204" pitchFamily="34" charset="0"/>
              </a:rPr>
              <a:t>Q &amp; A</a:t>
            </a:r>
            <a:endParaRPr lang="en-US" sz="2400" b="1" dirty="0">
              <a:effectLst>
                <a:outerShdw blurRad="38100" dist="38100" dir="2700000" algn="tl">
                  <a:srgbClr val="000000">
                    <a:alpha val="43137"/>
                  </a:srgbClr>
                </a:outerShdw>
              </a:effectLst>
              <a:latin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4038600"/>
            <a:ext cx="2184400" cy="2184400"/>
          </a:xfrm>
          <a:prstGeom prst="rect">
            <a:avLst/>
          </a:prstGeom>
        </p:spPr>
      </p:pic>
    </p:spTree>
    <p:extLst>
      <p:ext uri="{BB962C8B-B14F-4D97-AF65-F5344CB8AC3E}">
        <p14:creationId xmlns:p14="http://schemas.microsoft.com/office/powerpoint/2010/main" val="3736160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086600" cy="1143000"/>
          </a:xfrm>
        </p:spPr>
        <p:txBody>
          <a:bodyPr/>
          <a:lstStyle/>
          <a:p>
            <a:r>
              <a:rPr lang="en-US" dirty="0">
                <a:effectLst>
                  <a:outerShdw blurRad="38100" dist="38100" dir="2700000" algn="tl">
                    <a:srgbClr val="000000">
                      <a:alpha val="43137"/>
                    </a:srgbClr>
                  </a:outerShdw>
                </a:effectLst>
                <a:latin typeface="+mj-lt"/>
              </a:rPr>
              <a:t>Sample offer package</a:t>
            </a:r>
          </a:p>
        </p:txBody>
      </p:sp>
      <p:sp>
        <p:nvSpPr>
          <p:cNvPr id="3" name="Content Placeholder 2"/>
          <p:cNvSpPr>
            <a:spLocks noGrp="1"/>
          </p:cNvSpPr>
          <p:nvPr>
            <p:ph idx="1"/>
          </p:nvPr>
        </p:nvSpPr>
        <p:spPr/>
        <p:txBody>
          <a:bodyPr>
            <a:noAutofit/>
          </a:bodyPr>
          <a:lstStyle/>
          <a:p>
            <a:pPr marL="117475" indent="0">
              <a:buFont typeface="Arial" pitchFamily="34" charset="0"/>
              <a:buNone/>
            </a:pPr>
            <a:r>
              <a:rPr lang="en-US" b="1" dirty="0" smtClean="0">
                <a:solidFill>
                  <a:schemeClr val="tx1"/>
                </a:solidFill>
                <a:effectLst>
                  <a:outerShdw blurRad="38100" dist="38100" dir="2700000" algn="tl">
                    <a:srgbClr val="000000">
                      <a:alpha val="43137"/>
                    </a:srgbClr>
                  </a:outerShdw>
                </a:effectLst>
                <a:latin typeface="+mn-lt"/>
              </a:rPr>
              <a:t>Deed</a:t>
            </a:r>
            <a:endParaRPr lang="en-US" b="1" dirty="0">
              <a:solidFill>
                <a:schemeClr val="tx1"/>
              </a:solidFill>
              <a:effectLst>
                <a:outerShdw blurRad="38100" dist="38100" dir="2700000" algn="tl">
                  <a:srgbClr val="000000">
                    <a:alpha val="43137"/>
                  </a:srgbClr>
                </a:outerShdw>
              </a:effectLst>
              <a:latin typeface="+mn-lt"/>
            </a:endParaRPr>
          </a:p>
          <a:p>
            <a:endParaRPr lang="en-US" dirty="0" smtClean="0">
              <a:solidFill>
                <a:schemeClr val="tx1"/>
              </a:solidFill>
            </a:endParaRPr>
          </a:p>
          <a:p>
            <a:pPr marL="117475" indent="0">
              <a:buNone/>
            </a:pPr>
            <a:endParaRPr lang="en-US" sz="1000" dirty="0" smtClean="0">
              <a:solidFill>
                <a:schemeClr val="tx1"/>
              </a:solidFill>
            </a:endParaRPr>
          </a:p>
        </p:txBody>
      </p:sp>
      <p:sp>
        <p:nvSpPr>
          <p:cNvPr id="4" name="Slide Number Placeholder 3"/>
          <p:cNvSpPr>
            <a:spLocks noGrp="1"/>
          </p:cNvSpPr>
          <p:nvPr>
            <p:ph type="sldNum" sz="quarter" idx="12"/>
          </p:nvPr>
        </p:nvSpPr>
        <p:spPr/>
        <p:txBody>
          <a:bodyPr/>
          <a:lstStyle/>
          <a:p>
            <a:fld id="{D9A76D90-2454-4658-BC93-0350D266CC7D}" type="slidenum">
              <a:rPr lang="en-GB" smtClean="0"/>
              <a:pPr/>
              <a:t>20</a:t>
            </a:fld>
            <a:endParaRPr lang="en-GB"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3169" y="1371600"/>
            <a:ext cx="4157662" cy="492995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76215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086600" cy="990600"/>
          </a:xfrm>
        </p:spPr>
        <p:txBody>
          <a:bodyPr/>
          <a:lstStyle/>
          <a:p>
            <a:r>
              <a:rPr lang="en-US" dirty="0">
                <a:effectLst>
                  <a:outerShdw blurRad="38100" dist="38100" dir="2700000" algn="tl">
                    <a:srgbClr val="000000">
                      <a:alpha val="43137"/>
                    </a:srgbClr>
                  </a:outerShdw>
                </a:effectLst>
                <a:latin typeface="+mj-lt"/>
              </a:rPr>
              <a:t>Sample </a:t>
            </a:r>
            <a:r>
              <a:rPr lang="en-US" dirty="0" smtClean="0">
                <a:effectLst>
                  <a:outerShdw blurRad="38100" dist="38100" dir="2700000" algn="tl">
                    <a:srgbClr val="000000">
                      <a:alpha val="43137"/>
                    </a:srgbClr>
                  </a:outerShdw>
                </a:effectLst>
                <a:latin typeface="+mj-lt"/>
              </a:rPr>
              <a:t>Offer </a:t>
            </a:r>
            <a:r>
              <a:rPr lang="en-US" dirty="0">
                <a:effectLst>
                  <a:outerShdw blurRad="38100" dist="38100" dir="2700000" algn="tl">
                    <a:srgbClr val="000000">
                      <a:alpha val="43137"/>
                    </a:srgbClr>
                  </a:outerShdw>
                </a:effectLst>
                <a:latin typeface="+mj-lt"/>
              </a:rPr>
              <a:t>P</a:t>
            </a:r>
            <a:r>
              <a:rPr lang="en-US" dirty="0" smtClean="0">
                <a:effectLst>
                  <a:outerShdw blurRad="38100" dist="38100" dir="2700000" algn="tl">
                    <a:srgbClr val="000000">
                      <a:alpha val="43137"/>
                    </a:srgbClr>
                  </a:outerShdw>
                </a:effectLst>
                <a:latin typeface="+mj-lt"/>
              </a:rPr>
              <a:t>ackage</a:t>
            </a:r>
            <a:endParaRPr lang="en-US" dirty="0">
              <a:effectLst>
                <a:outerShdw blurRad="38100" dist="38100" dir="2700000" algn="tl">
                  <a:srgbClr val="000000">
                    <a:alpha val="43137"/>
                  </a:srgbClr>
                </a:outerShdw>
              </a:effectLst>
              <a:latin typeface="+mj-lt"/>
            </a:endParaRPr>
          </a:p>
        </p:txBody>
      </p:sp>
      <p:sp>
        <p:nvSpPr>
          <p:cNvPr id="3" name="Content Placeholder 2"/>
          <p:cNvSpPr>
            <a:spLocks noGrp="1"/>
          </p:cNvSpPr>
          <p:nvPr>
            <p:ph idx="1"/>
          </p:nvPr>
        </p:nvSpPr>
        <p:spPr/>
        <p:txBody>
          <a:bodyPr>
            <a:noAutofit/>
          </a:bodyPr>
          <a:lstStyle/>
          <a:p>
            <a:pPr marL="117475" indent="0">
              <a:buFont typeface="Arial" pitchFamily="34" charset="0"/>
              <a:buNone/>
            </a:pPr>
            <a:r>
              <a:rPr lang="en-US" b="1" dirty="0" smtClean="0">
                <a:solidFill>
                  <a:schemeClr val="tx1"/>
                </a:solidFill>
                <a:effectLst>
                  <a:outerShdw blurRad="38100" dist="38100" dir="2700000" algn="tl">
                    <a:srgbClr val="000000">
                      <a:alpha val="43137"/>
                    </a:srgbClr>
                  </a:outerShdw>
                </a:effectLst>
                <a:latin typeface="+mn-lt"/>
              </a:rPr>
              <a:t>Purchasable interests inventory report</a:t>
            </a:r>
            <a:endParaRPr lang="en-US" b="1" dirty="0">
              <a:solidFill>
                <a:schemeClr val="tx1"/>
              </a:solidFill>
              <a:effectLst>
                <a:outerShdw blurRad="38100" dist="38100" dir="2700000" algn="tl">
                  <a:srgbClr val="000000">
                    <a:alpha val="43137"/>
                  </a:srgbClr>
                </a:outerShdw>
              </a:effectLst>
              <a:latin typeface="+mn-lt"/>
            </a:endParaRPr>
          </a:p>
          <a:p>
            <a:endParaRPr lang="en-US" dirty="0" smtClean="0">
              <a:solidFill>
                <a:schemeClr val="tx1"/>
              </a:solidFill>
            </a:endParaRPr>
          </a:p>
          <a:p>
            <a:pPr marL="117475" indent="0">
              <a:buNone/>
            </a:pPr>
            <a:endParaRPr lang="en-US" sz="1000" dirty="0" smtClean="0">
              <a:solidFill>
                <a:schemeClr val="tx1"/>
              </a:solidFill>
            </a:endParaRPr>
          </a:p>
        </p:txBody>
      </p:sp>
      <p:sp>
        <p:nvSpPr>
          <p:cNvPr id="4" name="Slide Number Placeholder 3"/>
          <p:cNvSpPr>
            <a:spLocks noGrp="1"/>
          </p:cNvSpPr>
          <p:nvPr>
            <p:ph type="sldNum" sz="quarter" idx="12"/>
          </p:nvPr>
        </p:nvSpPr>
        <p:spPr/>
        <p:txBody>
          <a:bodyPr/>
          <a:lstStyle/>
          <a:p>
            <a:fld id="{D9A76D90-2454-4658-BC93-0350D266CC7D}" type="slidenum">
              <a:rPr lang="en-GB" smtClean="0"/>
              <a:pPr/>
              <a:t>21</a:t>
            </a:fld>
            <a:endParaRPr lang="en-GB"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612" y="2438400"/>
            <a:ext cx="8342776" cy="291465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17585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086600" cy="838200"/>
          </a:xfrm>
        </p:spPr>
        <p:txBody>
          <a:bodyPr/>
          <a:lstStyle/>
          <a:p>
            <a:r>
              <a:rPr lang="en-US" dirty="0">
                <a:effectLst>
                  <a:outerShdw blurRad="38100" dist="38100" dir="2700000" algn="tl">
                    <a:srgbClr val="000000">
                      <a:alpha val="43137"/>
                    </a:srgbClr>
                  </a:outerShdw>
                </a:effectLst>
                <a:latin typeface="+mj-lt"/>
              </a:rPr>
              <a:t>Sample </a:t>
            </a:r>
            <a:r>
              <a:rPr lang="en-US" dirty="0" smtClean="0">
                <a:effectLst>
                  <a:outerShdw blurRad="38100" dist="38100" dir="2700000" algn="tl">
                    <a:srgbClr val="000000">
                      <a:alpha val="43137"/>
                    </a:srgbClr>
                  </a:outerShdw>
                </a:effectLst>
                <a:latin typeface="+mj-lt"/>
              </a:rPr>
              <a:t>Offer Package</a:t>
            </a:r>
            <a:endParaRPr lang="en-US" dirty="0">
              <a:effectLst>
                <a:outerShdw blurRad="38100" dist="38100" dir="2700000" algn="tl">
                  <a:srgbClr val="000000">
                    <a:alpha val="43137"/>
                  </a:srgbClr>
                </a:outerShdw>
              </a:effectLst>
              <a:latin typeface="+mj-lt"/>
            </a:endParaRPr>
          </a:p>
        </p:txBody>
      </p:sp>
      <p:sp>
        <p:nvSpPr>
          <p:cNvPr id="3" name="Content Placeholder 2"/>
          <p:cNvSpPr>
            <a:spLocks noGrp="1"/>
          </p:cNvSpPr>
          <p:nvPr>
            <p:ph idx="1"/>
          </p:nvPr>
        </p:nvSpPr>
        <p:spPr>
          <a:xfrm>
            <a:off x="457200" y="1219200"/>
            <a:ext cx="8229600" cy="5257800"/>
          </a:xfrm>
        </p:spPr>
        <p:txBody>
          <a:bodyPr>
            <a:noAutofit/>
          </a:bodyPr>
          <a:lstStyle/>
          <a:p>
            <a:pPr marL="117475" indent="0">
              <a:buFont typeface="Arial" pitchFamily="34" charset="0"/>
              <a:buNone/>
            </a:pPr>
            <a:r>
              <a:rPr lang="en-US" b="1" dirty="0" smtClean="0">
                <a:solidFill>
                  <a:schemeClr val="tx1"/>
                </a:solidFill>
                <a:effectLst>
                  <a:outerShdw blurRad="38100" dist="38100" dir="2700000" algn="tl">
                    <a:srgbClr val="000000">
                      <a:alpha val="43137"/>
                    </a:srgbClr>
                  </a:outerShdw>
                </a:effectLst>
                <a:latin typeface="+mn-lt"/>
              </a:rPr>
              <a:t>Map(s)</a:t>
            </a:r>
            <a:endParaRPr lang="en-US" b="1" dirty="0">
              <a:solidFill>
                <a:schemeClr val="tx1"/>
              </a:solidFill>
              <a:effectLst>
                <a:outerShdw blurRad="38100" dist="38100" dir="2700000" algn="tl">
                  <a:srgbClr val="000000">
                    <a:alpha val="43137"/>
                  </a:srgbClr>
                </a:outerShdw>
              </a:effectLst>
              <a:latin typeface="+mn-lt"/>
            </a:endParaRPr>
          </a:p>
          <a:p>
            <a:endParaRPr lang="en-US" dirty="0" smtClean="0">
              <a:solidFill>
                <a:schemeClr val="tx1"/>
              </a:solidFill>
            </a:endParaRPr>
          </a:p>
          <a:p>
            <a:pPr marL="117475" indent="0">
              <a:buNone/>
            </a:pPr>
            <a:endParaRPr lang="en-US" sz="1000" dirty="0" smtClean="0">
              <a:solidFill>
                <a:schemeClr val="tx1"/>
              </a:solidFill>
            </a:endParaRPr>
          </a:p>
        </p:txBody>
      </p:sp>
      <p:sp>
        <p:nvSpPr>
          <p:cNvPr id="4" name="Slide Number Placeholder 3"/>
          <p:cNvSpPr>
            <a:spLocks noGrp="1"/>
          </p:cNvSpPr>
          <p:nvPr>
            <p:ph type="sldNum" sz="quarter" idx="12"/>
          </p:nvPr>
        </p:nvSpPr>
        <p:spPr/>
        <p:txBody>
          <a:bodyPr/>
          <a:lstStyle/>
          <a:p>
            <a:fld id="{D9A76D90-2454-4658-BC93-0350D266CC7D}" type="slidenum">
              <a:rPr lang="en-GB" smtClean="0"/>
              <a:pPr/>
              <a:t>22</a:t>
            </a:fld>
            <a:endParaRPr lang="en-GB"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974" r="1255" b="1974"/>
          <a:stretch/>
        </p:blipFill>
        <p:spPr bwMode="auto">
          <a:xfrm>
            <a:off x="1767962" y="1838324"/>
            <a:ext cx="5537714" cy="4171951"/>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295979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086600" cy="1143000"/>
          </a:xfrm>
        </p:spPr>
        <p:txBody>
          <a:bodyPr/>
          <a:lstStyle/>
          <a:p>
            <a:r>
              <a:rPr lang="en-US" dirty="0" smtClean="0">
                <a:effectLst>
                  <a:outerShdw blurRad="38100" dist="38100" dir="2700000" algn="tl">
                    <a:srgbClr val="000000">
                      <a:alpha val="43137"/>
                    </a:srgbClr>
                  </a:outerShdw>
                </a:effectLst>
                <a:latin typeface="+mj-lt"/>
              </a:rPr>
              <a:t>How will I be compensated for my land if I choose to sell?</a:t>
            </a:r>
            <a:endParaRPr lang="en-US" dirty="0">
              <a:effectLst>
                <a:outerShdw blurRad="38100" dist="38100" dir="2700000" algn="tl">
                  <a:srgbClr val="000000">
                    <a:alpha val="43137"/>
                  </a:srgbClr>
                </a:outerShdw>
              </a:effectLst>
              <a:latin typeface="+mj-lt"/>
            </a:endParaRPr>
          </a:p>
        </p:txBody>
      </p:sp>
      <p:sp>
        <p:nvSpPr>
          <p:cNvPr id="3" name="Content Placeholder 2"/>
          <p:cNvSpPr>
            <a:spLocks noGrp="1"/>
          </p:cNvSpPr>
          <p:nvPr>
            <p:ph idx="1"/>
          </p:nvPr>
        </p:nvSpPr>
        <p:spPr>
          <a:xfrm>
            <a:off x="304800" y="3048000"/>
            <a:ext cx="4839659" cy="3733800"/>
          </a:xfrm>
        </p:spPr>
        <p:txBody>
          <a:bodyPr>
            <a:normAutofit/>
          </a:bodyPr>
          <a:lstStyle/>
          <a:p>
            <a:pPr marL="342900" lvl="1" indent="-342900" fontAlgn="base">
              <a:spcAft>
                <a:spcPts val="1000"/>
              </a:spcAft>
              <a:buFont typeface="Arial" panose="020B0604020202020204" pitchFamily="34" charset="0"/>
              <a:buChar char="•"/>
            </a:pPr>
            <a:r>
              <a:rPr lang="en-US" sz="2400" b="1" dirty="0" smtClean="0">
                <a:solidFill>
                  <a:schemeClr val="tx1"/>
                </a:solidFill>
                <a:latin typeface="+mn-lt"/>
              </a:rPr>
              <a:t>$75 base </a:t>
            </a:r>
            <a:r>
              <a:rPr lang="en-US" sz="2400" b="1" dirty="0">
                <a:solidFill>
                  <a:schemeClr val="tx1"/>
                </a:solidFill>
                <a:latin typeface="+mn-lt"/>
              </a:rPr>
              <a:t>p</a:t>
            </a:r>
            <a:r>
              <a:rPr lang="en-US" sz="2400" b="1" dirty="0" smtClean="0">
                <a:solidFill>
                  <a:schemeClr val="tx1"/>
                </a:solidFill>
                <a:latin typeface="+mn-lt"/>
              </a:rPr>
              <a:t>ayment: </a:t>
            </a:r>
            <a:r>
              <a:rPr lang="en-US" sz="2400" dirty="0" smtClean="0">
                <a:solidFill>
                  <a:schemeClr val="tx1"/>
                </a:solidFill>
                <a:latin typeface="+mn-lt"/>
              </a:rPr>
              <a:t>The Program provides </a:t>
            </a:r>
            <a:r>
              <a:rPr lang="en-US" sz="2400" dirty="0">
                <a:solidFill>
                  <a:schemeClr val="tx1"/>
                </a:solidFill>
                <a:latin typeface="+mn-lt"/>
              </a:rPr>
              <a:t>landowners with a base payment of $75 per </a:t>
            </a:r>
            <a:r>
              <a:rPr lang="en-US" sz="2400" dirty="0" smtClean="0">
                <a:solidFill>
                  <a:schemeClr val="tx1"/>
                </a:solidFill>
                <a:latin typeface="+mn-lt"/>
              </a:rPr>
              <a:t>purchase offer</a:t>
            </a:r>
            <a:r>
              <a:rPr lang="en-US" sz="2400" dirty="0">
                <a:solidFill>
                  <a:schemeClr val="tx1"/>
                </a:solidFill>
                <a:latin typeface="+mn-lt"/>
              </a:rPr>
              <a:t>, </a:t>
            </a:r>
            <a:r>
              <a:rPr lang="en-US" sz="2400" dirty="0" smtClean="0">
                <a:solidFill>
                  <a:schemeClr val="tx1"/>
                </a:solidFill>
                <a:latin typeface="+mn-lt"/>
              </a:rPr>
              <a:t>compensates landowners for the time and effort to complete the purchase offer process.</a:t>
            </a:r>
          </a:p>
          <a:p>
            <a:pPr marL="342900" lvl="1" indent="-342900" fontAlgn="base">
              <a:buFont typeface="Arial" panose="020B0604020202020204" pitchFamily="34" charset="0"/>
              <a:buChar char="•"/>
            </a:pPr>
            <a:r>
              <a:rPr lang="en-US" sz="2400" dirty="0" smtClean="0">
                <a:solidFill>
                  <a:schemeClr val="tx1"/>
                </a:solidFill>
                <a:latin typeface="+mn-lt"/>
              </a:rPr>
              <a:t>Funds will be deposited into the landowner’s IIM account.</a:t>
            </a:r>
          </a:p>
          <a:p>
            <a:pPr marL="800100" lvl="1" indent="-342900" fontAlgn="base">
              <a:buFont typeface="Arial" panose="020B0604020202020204" pitchFamily="34" charset="0"/>
              <a:buChar char="•"/>
            </a:pPr>
            <a:endParaRPr lang="en-US" sz="2000" b="1" dirty="0">
              <a:solidFill>
                <a:schemeClr val="tx1"/>
              </a:solidFill>
            </a:endParaRPr>
          </a:p>
          <a:p>
            <a:pPr marL="457200" lvl="1" indent="0" fontAlgn="base"/>
            <a:endParaRPr lang="en-US" sz="2000" dirty="0">
              <a:solidFill>
                <a:schemeClr val="tx1"/>
              </a:solidFill>
            </a:endParaRPr>
          </a:p>
          <a:p>
            <a:endParaRPr lang="en-US" sz="2000" dirty="0"/>
          </a:p>
        </p:txBody>
      </p:sp>
      <p:sp>
        <p:nvSpPr>
          <p:cNvPr id="4" name="Slide Number Placeholder 3"/>
          <p:cNvSpPr>
            <a:spLocks noGrp="1"/>
          </p:cNvSpPr>
          <p:nvPr>
            <p:ph type="sldNum" sz="quarter" idx="12"/>
          </p:nvPr>
        </p:nvSpPr>
        <p:spPr/>
        <p:txBody>
          <a:bodyPr/>
          <a:lstStyle/>
          <a:p>
            <a:fld id="{D9A76D90-2454-4658-BC93-0350D266CC7D}" type="slidenum">
              <a:rPr lang="en-GB" smtClean="0"/>
              <a:pPr/>
              <a:t>23</a:t>
            </a:fld>
            <a:endParaRPr lang="en-GB"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90" t="2682" r="5633" b="4275"/>
          <a:stretch/>
        </p:blipFill>
        <p:spPr>
          <a:xfrm>
            <a:off x="5400041" y="2289251"/>
            <a:ext cx="3276599" cy="4396664"/>
          </a:xfrm>
          <a:prstGeom prst="rect">
            <a:avLst/>
          </a:prstGeom>
          <a:ln w="19050">
            <a:solidFill>
              <a:schemeClr val="tx1"/>
            </a:solidFill>
          </a:ln>
          <a:effectLst>
            <a:outerShdw blurRad="292100" dist="139700" dir="2700000" algn="tl" rotWithShape="0">
              <a:srgbClr val="333333">
                <a:alpha val="65000"/>
              </a:srgbClr>
            </a:outerShdw>
          </a:effectLst>
        </p:spPr>
      </p:pic>
      <p:sp>
        <p:nvSpPr>
          <p:cNvPr id="7" name="TextBox 6"/>
          <p:cNvSpPr txBox="1"/>
          <p:nvPr/>
        </p:nvSpPr>
        <p:spPr>
          <a:xfrm>
            <a:off x="304800" y="1447800"/>
            <a:ext cx="8077200" cy="1477328"/>
          </a:xfrm>
          <a:prstGeom prst="rect">
            <a:avLst/>
          </a:prstGeom>
          <a:noFill/>
        </p:spPr>
        <p:txBody>
          <a:bodyPr wrap="square" rtlCol="0">
            <a:spAutoFit/>
          </a:bodyPr>
          <a:lstStyle/>
          <a:p>
            <a:pPr marL="342900" lvl="1" indent="-342900">
              <a:buFont typeface="Arial" panose="020B0604020202020204" pitchFamily="34" charset="0"/>
              <a:buChar char="•"/>
            </a:pPr>
            <a:r>
              <a:rPr lang="en-US" sz="2400" b="1" dirty="0" smtClean="0">
                <a:cs typeface="Arial" pitchFamily="34" charset="0"/>
              </a:rPr>
              <a:t>Fair </a:t>
            </a:r>
            <a:r>
              <a:rPr lang="en-US" sz="2400" b="1" dirty="0">
                <a:cs typeface="Arial" pitchFamily="34" charset="0"/>
              </a:rPr>
              <a:t>market value: </a:t>
            </a:r>
            <a:r>
              <a:rPr lang="en-US" sz="2400" dirty="0">
                <a:cs typeface="Arial" pitchFamily="34" charset="0"/>
              </a:rPr>
              <a:t>D</a:t>
            </a:r>
            <a:r>
              <a:rPr lang="en-US" sz="2400" dirty="0" smtClean="0">
                <a:cs typeface="Arial" pitchFamily="34" charset="0"/>
              </a:rPr>
              <a:t>etermines </a:t>
            </a:r>
            <a:r>
              <a:rPr lang="en-US" sz="2400" dirty="0">
                <a:cs typeface="Arial" pitchFamily="34" charset="0"/>
              </a:rPr>
              <a:t>the amount that </a:t>
            </a:r>
            <a:r>
              <a:rPr lang="en-US" sz="2400" dirty="0" smtClean="0">
                <a:cs typeface="Arial" pitchFamily="34" charset="0"/>
              </a:rPr>
              <a:t>a landowner </a:t>
            </a:r>
            <a:r>
              <a:rPr lang="en-US" sz="2400" dirty="0">
                <a:cs typeface="Arial" pitchFamily="34" charset="0"/>
              </a:rPr>
              <a:t>will be offered for </a:t>
            </a:r>
            <a:r>
              <a:rPr lang="en-US" sz="2400" dirty="0" smtClean="0">
                <a:cs typeface="Arial" pitchFamily="34" charset="0"/>
              </a:rPr>
              <a:t>their ownership </a:t>
            </a:r>
            <a:r>
              <a:rPr lang="en-US" sz="2400" dirty="0">
                <a:cs typeface="Arial" pitchFamily="34" charset="0"/>
              </a:rPr>
              <a:t>interest in a fractionated </a:t>
            </a:r>
            <a:r>
              <a:rPr lang="en-US" sz="2400" dirty="0" smtClean="0">
                <a:cs typeface="Arial" pitchFamily="34" charset="0"/>
              </a:rPr>
              <a:t>tract.</a:t>
            </a:r>
            <a:endParaRPr lang="en-US" sz="2400" dirty="0">
              <a:cs typeface="Arial" pitchFamily="34" charset="0"/>
            </a:endParaRPr>
          </a:p>
          <a:p>
            <a:endParaRPr lang="en-US" dirty="0"/>
          </a:p>
        </p:txBody>
      </p:sp>
    </p:spTree>
    <p:extLst>
      <p:ext uri="{BB962C8B-B14F-4D97-AF65-F5344CB8AC3E}">
        <p14:creationId xmlns:p14="http://schemas.microsoft.com/office/powerpoint/2010/main" val="2811361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52400"/>
            <a:ext cx="8458200" cy="838200"/>
          </a:xfrm>
        </p:spPr>
        <p:txBody>
          <a:bodyPr/>
          <a:lstStyle/>
          <a:p>
            <a:r>
              <a:rPr lang="en-US" dirty="0" smtClean="0">
                <a:effectLst>
                  <a:outerShdw blurRad="38100" dist="38100" dir="2700000" algn="tl">
                    <a:srgbClr val="000000">
                      <a:alpha val="43137"/>
                    </a:srgbClr>
                  </a:outerShdw>
                </a:effectLst>
                <a:latin typeface="+mj-lt"/>
              </a:rPr>
              <a:t>How do I complete the purchase offer package?</a:t>
            </a:r>
            <a:endParaRPr lang="en-US" dirty="0">
              <a:effectLst>
                <a:outerShdw blurRad="38100" dist="38100" dir="2700000" algn="tl">
                  <a:srgbClr val="000000">
                    <a:alpha val="43137"/>
                  </a:srgbClr>
                </a:outerShdw>
              </a:effectLst>
              <a:latin typeface="+mj-lt"/>
            </a:endParaRPr>
          </a:p>
        </p:txBody>
      </p:sp>
      <p:sp>
        <p:nvSpPr>
          <p:cNvPr id="3" name="Content Placeholder 2"/>
          <p:cNvSpPr>
            <a:spLocks noGrp="1"/>
          </p:cNvSpPr>
          <p:nvPr>
            <p:ph idx="1"/>
          </p:nvPr>
        </p:nvSpPr>
        <p:spPr>
          <a:xfrm>
            <a:off x="457200" y="1219200"/>
            <a:ext cx="5257800" cy="5410200"/>
          </a:xfrm>
        </p:spPr>
        <p:txBody>
          <a:bodyPr>
            <a:noAutofit/>
          </a:bodyPr>
          <a:lstStyle/>
          <a:p>
            <a:pPr indent="-342900" fontAlgn="base">
              <a:spcAft>
                <a:spcPts val="1200"/>
              </a:spcAft>
              <a:buFont typeface="+mj-lt"/>
              <a:buAutoNum type="arabicPeriod"/>
            </a:pPr>
            <a:r>
              <a:rPr lang="en-US" sz="1800" dirty="0">
                <a:solidFill>
                  <a:schemeClr val="tx1"/>
                </a:solidFill>
                <a:latin typeface="+mj-lt"/>
              </a:rPr>
              <a:t>Verify </a:t>
            </a:r>
            <a:r>
              <a:rPr lang="en-US" sz="1800" dirty="0" smtClean="0">
                <a:solidFill>
                  <a:schemeClr val="tx1"/>
                </a:solidFill>
                <a:latin typeface="+mj-lt"/>
              </a:rPr>
              <a:t>that your name and address are correct on the deed.</a:t>
            </a:r>
            <a:endParaRPr lang="en-US" sz="1800" dirty="0">
              <a:solidFill>
                <a:schemeClr val="tx1"/>
              </a:solidFill>
              <a:latin typeface="+mj-lt"/>
            </a:endParaRPr>
          </a:p>
          <a:p>
            <a:pPr indent="-342900" fontAlgn="base">
              <a:spcAft>
                <a:spcPts val="1200"/>
              </a:spcAft>
              <a:buFont typeface="+mj-lt"/>
              <a:buAutoNum type="arabicPeriod"/>
            </a:pPr>
            <a:r>
              <a:rPr lang="en-US" sz="1800" dirty="0">
                <a:solidFill>
                  <a:schemeClr val="tx1"/>
                </a:solidFill>
                <a:latin typeface="+mj-lt"/>
              </a:rPr>
              <a:t>Select the </a:t>
            </a:r>
            <a:r>
              <a:rPr lang="en-US" sz="1800" dirty="0" smtClean="0">
                <a:solidFill>
                  <a:schemeClr val="tx1"/>
                </a:solidFill>
                <a:latin typeface="+mj-lt"/>
              </a:rPr>
              <a:t>interest(s</a:t>
            </a:r>
            <a:r>
              <a:rPr lang="en-US" sz="1800" dirty="0">
                <a:solidFill>
                  <a:schemeClr val="tx1"/>
                </a:solidFill>
                <a:latin typeface="+mj-lt"/>
              </a:rPr>
              <a:t>) you are interested in selling, sign the deed exactly as your name appears on the document </a:t>
            </a:r>
            <a:r>
              <a:rPr lang="en-US" sz="1800" b="1" dirty="0">
                <a:solidFill>
                  <a:schemeClr val="tx1"/>
                </a:solidFill>
                <a:latin typeface="+mj-lt"/>
              </a:rPr>
              <a:t>in </a:t>
            </a:r>
            <a:r>
              <a:rPr lang="en-US" sz="1800" b="1" dirty="0" smtClean="0">
                <a:solidFill>
                  <a:schemeClr val="tx1"/>
                </a:solidFill>
                <a:latin typeface="+mj-lt"/>
              </a:rPr>
              <a:t>the presence </a:t>
            </a:r>
            <a:r>
              <a:rPr lang="en-US" sz="1800" b="1" dirty="0">
                <a:solidFill>
                  <a:schemeClr val="tx1"/>
                </a:solidFill>
                <a:latin typeface="+mj-lt"/>
              </a:rPr>
              <a:t>of a notary </a:t>
            </a:r>
            <a:r>
              <a:rPr lang="en-US" sz="1800" b="1" dirty="0" smtClean="0">
                <a:solidFill>
                  <a:schemeClr val="tx1"/>
                </a:solidFill>
                <a:latin typeface="+mj-lt"/>
              </a:rPr>
              <a:t>public</a:t>
            </a:r>
            <a:r>
              <a:rPr lang="en-US" sz="1800" dirty="0" smtClean="0">
                <a:solidFill>
                  <a:schemeClr val="tx1"/>
                </a:solidFill>
                <a:latin typeface="+mj-lt"/>
              </a:rPr>
              <a:t> (available at outreach events and Office of the Special Trustee for American Indians [OST] field offices).</a:t>
            </a:r>
          </a:p>
          <a:p>
            <a:pPr marL="0" lvl="1" indent="0" fontAlgn="base">
              <a:spcAft>
                <a:spcPts val="1200"/>
              </a:spcAft>
            </a:pPr>
            <a:r>
              <a:rPr lang="en-US" dirty="0" smtClean="0">
                <a:solidFill>
                  <a:schemeClr val="tx1"/>
                </a:solidFill>
                <a:latin typeface="+mj-lt"/>
              </a:rPr>
              <a:t>See </a:t>
            </a:r>
            <a:r>
              <a:rPr lang="en-US" dirty="0" smtClean="0">
                <a:solidFill>
                  <a:schemeClr val="tx1"/>
                </a:solidFill>
                <a:latin typeface="+mj-lt"/>
                <a:hlinkClick r:id="rId3"/>
              </a:rPr>
              <a:t>Informing Indian Landowners on the Land Buy-Back Program Pamphlet</a:t>
            </a:r>
            <a:r>
              <a:rPr lang="en-US" dirty="0" smtClean="0">
                <a:solidFill>
                  <a:schemeClr val="tx1"/>
                </a:solidFill>
                <a:latin typeface="+mj-lt"/>
              </a:rPr>
              <a:t> for more information</a:t>
            </a:r>
            <a:endParaRPr lang="en-US" dirty="0">
              <a:latin typeface="+mj-lt"/>
            </a:endParaRPr>
          </a:p>
          <a:p>
            <a:pPr marL="403225" indent="-403225">
              <a:spcAft>
                <a:spcPts val="1200"/>
              </a:spcAft>
              <a:buFont typeface="+mj-lt"/>
              <a:buAutoNum type="arabicPeriod"/>
            </a:pPr>
            <a:r>
              <a:rPr lang="en-US" sz="1800" i="1" dirty="0" smtClean="0">
                <a:solidFill>
                  <a:schemeClr val="tx1"/>
                </a:solidFill>
                <a:latin typeface="+mj-lt"/>
              </a:rPr>
              <a:t>Note:</a:t>
            </a:r>
            <a:r>
              <a:rPr lang="en-US" sz="1800" dirty="0" smtClean="0">
                <a:solidFill>
                  <a:schemeClr val="tx1"/>
                </a:solidFill>
                <a:latin typeface="+mj-lt"/>
              </a:rPr>
              <a:t> Landowners </a:t>
            </a:r>
            <a:r>
              <a:rPr lang="en-US" sz="1800" dirty="0">
                <a:solidFill>
                  <a:schemeClr val="tx1"/>
                </a:solidFill>
                <a:latin typeface="+mj-lt"/>
              </a:rPr>
              <a:t>have a </a:t>
            </a:r>
            <a:r>
              <a:rPr lang="en-US" sz="1800" b="1" dirty="0">
                <a:solidFill>
                  <a:schemeClr val="tx1"/>
                </a:solidFill>
                <a:latin typeface="+mj-lt"/>
              </a:rPr>
              <a:t>set amount of time </a:t>
            </a:r>
            <a:r>
              <a:rPr lang="en-US" sz="1800" dirty="0">
                <a:solidFill>
                  <a:schemeClr val="tx1"/>
                </a:solidFill>
                <a:latin typeface="+mj-lt"/>
              </a:rPr>
              <a:t>to decide whether to sell some or all of their fractional </a:t>
            </a:r>
            <a:r>
              <a:rPr lang="en-US" sz="1800" dirty="0" smtClean="0">
                <a:solidFill>
                  <a:schemeClr val="tx1"/>
                </a:solidFill>
                <a:latin typeface="+mj-lt"/>
              </a:rPr>
              <a:t>interests.</a:t>
            </a:r>
          </a:p>
          <a:p>
            <a:pPr marL="461963" lvl="1" indent="0">
              <a:spcAft>
                <a:spcPts val="1200"/>
              </a:spcAft>
            </a:pPr>
            <a:r>
              <a:rPr lang="en-US" dirty="0" smtClean="0">
                <a:solidFill>
                  <a:schemeClr val="tx1"/>
                </a:solidFill>
                <a:latin typeface="+mj-lt"/>
              </a:rPr>
              <a:t>Packages must be completed and postmarked/returned on or before the end 	of the </a:t>
            </a:r>
            <a:r>
              <a:rPr lang="en-US" b="1" dirty="0" smtClean="0">
                <a:solidFill>
                  <a:schemeClr val="tx1"/>
                </a:solidFill>
                <a:latin typeface="+mj-lt"/>
              </a:rPr>
              <a:t>45 calendar days </a:t>
            </a:r>
            <a:r>
              <a:rPr lang="en-US" dirty="0" smtClean="0">
                <a:solidFill>
                  <a:schemeClr val="tx1"/>
                </a:solidFill>
                <a:latin typeface="+mj-lt"/>
              </a:rPr>
              <a:t>to be processed.</a:t>
            </a:r>
            <a:endParaRPr lang="en-US" dirty="0" smtClean="0">
              <a:latin typeface="+mj-lt"/>
            </a:endParaRPr>
          </a:p>
        </p:txBody>
      </p:sp>
      <p:sp>
        <p:nvSpPr>
          <p:cNvPr id="4" name="Slide Number Placeholder 3"/>
          <p:cNvSpPr>
            <a:spLocks noGrp="1"/>
          </p:cNvSpPr>
          <p:nvPr>
            <p:ph type="sldNum" sz="quarter" idx="12"/>
          </p:nvPr>
        </p:nvSpPr>
        <p:spPr/>
        <p:txBody>
          <a:bodyPr/>
          <a:lstStyle/>
          <a:p>
            <a:fld id="{D9A76D90-2454-4658-BC93-0350D266CC7D}" type="slidenum">
              <a:rPr lang="en-GB" smtClean="0"/>
              <a:pPr/>
              <a:t>24</a:t>
            </a:fld>
            <a:endParaRPr lang="en-GB"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1620" y="1981200"/>
            <a:ext cx="2845249" cy="42957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31320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a:bodyPr>
          <a:lstStyle/>
          <a:p>
            <a:r>
              <a:rPr lang="en-US" dirty="0" smtClean="0">
                <a:effectLst>
                  <a:outerShdw blurRad="38100" dist="38100" dir="2700000" algn="tl">
                    <a:srgbClr val="000000">
                      <a:alpha val="43137"/>
                    </a:srgbClr>
                  </a:outerShdw>
                </a:effectLst>
                <a:latin typeface="+mj-lt"/>
              </a:rPr>
              <a:t>Things to consider</a:t>
            </a:r>
            <a:endParaRPr lang="en-US" dirty="0">
              <a:effectLst>
                <a:outerShdw blurRad="38100" dist="38100" dir="2700000" algn="tl">
                  <a:srgbClr val="000000">
                    <a:alpha val="43137"/>
                  </a:srgbClr>
                </a:outerShdw>
              </a:effectLst>
              <a:latin typeface="+mj-lt"/>
            </a:endParaRPr>
          </a:p>
        </p:txBody>
      </p:sp>
      <p:sp>
        <p:nvSpPr>
          <p:cNvPr id="3" name="Content Placeholder 2"/>
          <p:cNvSpPr>
            <a:spLocks noGrp="1"/>
          </p:cNvSpPr>
          <p:nvPr>
            <p:ph idx="1"/>
          </p:nvPr>
        </p:nvSpPr>
        <p:spPr>
          <a:xfrm>
            <a:off x="457200" y="1401762"/>
            <a:ext cx="7772400" cy="5075238"/>
          </a:xfrm>
        </p:spPr>
        <p:txBody>
          <a:bodyPr>
            <a:noAutofit/>
          </a:bodyPr>
          <a:lstStyle/>
          <a:p>
            <a:pPr indent="-342900" fontAlgn="base">
              <a:spcAft>
                <a:spcPts val="2400"/>
              </a:spcAft>
            </a:pPr>
            <a:r>
              <a:rPr lang="en-US" sz="2200" dirty="0">
                <a:solidFill>
                  <a:schemeClr val="tx1"/>
                </a:solidFill>
                <a:latin typeface="+mn-lt"/>
              </a:rPr>
              <a:t>If you live on or make use of the land, </a:t>
            </a:r>
            <a:r>
              <a:rPr lang="en-US" sz="2200" dirty="0" smtClean="0">
                <a:solidFill>
                  <a:schemeClr val="tx1"/>
                </a:solidFill>
                <a:latin typeface="+mn-lt"/>
              </a:rPr>
              <a:t>visit your </a:t>
            </a:r>
            <a:r>
              <a:rPr lang="en-US" sz="2200" dirty="0">
                <a:solidFill>
                  <a:schemeClr val="tx1"/>
                </a:solidFill>
                <a:latin typeface="+mn-lt"/>
              </a:rPr>
              <a:t>local </a:t>
            </a:r>
            <a:r>
              <a:rPr lang="en-US" sz="2200" dirty="0" smtClean="0">
                <a:solidFill>
                  <a:schemeClr val="tx1"/>
                </a:solidFill>
                <a:latin typeface="+mn-lt"/>
              </a:rPr>
              <a:t>Bureau of Indian Affairs (BIA) </a:t>
            </a:r>
            <a:r>
              <a:rPr lang="en-US" sz="2200" dirty="0">
                <a:solidFill>
                  <a:schemeClr val="tx1"/>
                </a:solidFill>
                <a:latin typeface="+mn-lt"/>
              </a:rPr>
              <a:t>Real Estate Service Office </a:t>
            </a:r>
            <a:r>
              <a:rPr lang="en-US" sz="2200" dirty="0" smtClean="0">
                <a:solidFill>
                  <a:schemeClr val="tx1"/>
                </a:solidFill>
                <a:latin typeface="+mn-lt"/>
              </a:rPr>
              <a:t>to make sure that a valid lease or land use permit is in place.</a:t>
            </a:r>
            <a:endParaRPr lang="en-US" sz="2200" dirty="0">
              <a:solidFill>
                <a:schemeClr val="tx1"/>
              </a:solidFill>
              <a:latin typeface="+mn-lt"/>
            </a:endParaRPr>
          </a:p>
          <a:p>
            <a:pPr indent="-342900" fontAlgn="base">
              <a:spcAft>
                <a:spcPts val="2400"/>
              </a:spcAft>
            </a:pPr>
            <a:r>
              <a:rPr lang="en-US" sz="2200" dirty="0">
                <a:solidFill>
                  <a:schemeClr val="tx1"/>
                </a:solidFill>
                <a:latin typeface="+mn-lt"/>
              </a:rPr>
              <a:t>If you sell your land interest, you will no longer receive any </a:t>
            </a:r>
            <a:r>
              <a:rPr lang="en-US" sz="2200" dirty="0" smtClean="0">
                <a:solidFill>
                  <a:schemeClr val="tx1"/>
                </a:solidFill>
                <a:latin typeface="+mn-lt"/>
              </a:rPr>
              <a:t>income produced from </a:t>
            </a:r>
            <a:r>
              <a:rPr lang="en-US" sz="2200" dirty="0">
                <a:solidFill>
                  <a:schemeClr val="tx1"/>
                </a:solidFill>
                <a:latin typeface="+mn-lt"/>
              </a:rPr>
              <a:t>that tract of </a:t>
            </a:r>
            <a:r>
              <a:rPr lang="en-US" sz="2200" dirty="0" smtClean="0">
                <a:solidFill>
                  <a:schemeClr val="tx1"/>
                </a:solidFill>
                <a:latin typeface="+mn-lt"/>
              </a:rPr>
              <a:t>land.</a:t>
            </a:r>
          </a:p>
          <a:p>
            <a:pPr indent="-342900" fontAlgn="base">
              <a:spcAft>
                <a:spcPts val="2400"/>
              </a:spcAft>
            </a:pPr>
            <a:r>
              <a:rPr lang="en-US" sz="2200" dirty="0" smtClean="0">
                <a:solidFill>
                  <a:schemeClr val="tx1"/>
                </a:solidFill>
                <a:latin typeface="+mn-lt"/>
              </a:rPr>
              <a:t>The </a:t>
            </a:r>
            <a:r>
              <a:rPr lang="en-US" sz="2200" dirty="0">
                <a:solidFill>
                  <a:schemeClr val="tx1"/>
                </a:solidFill>
                <a:latin typeface="+mn-lt"/>
              </a:rPr>
              <a:t>value of </a:t>
            </a:r>
            <a:r>
              <a:rPr lang="en-US" sz="2200" dirty="0" smtClean="0">
                <a:solidFill>
                  <a:schemeClr val="tx1"/>
                </a:solidFill>
                <a:latin typeface="+mn-lt"/>
              </a:rPr>
              <a:t>minerals and timber is taken </a:t>
            </a:r>
            <a:r>
              <a:rPr lang="en-US" sz="2200" dirty="0">
                <a:solidFill>
                  <a:schemeClr val="tx1"/>
                </a:solidFill>
                <a:latin typeface="+mn-lt"/>
              </a:rPr>
              <a:t>into account during the appraisal </a:t>
            </a:r>
            <a:r>
              <a:rPr lang="en-US" sz="2200" dirty="0" smtClean="0">
                <a:solidFill>
                  <a:schemeClr val="tx1"/>
                </a:solidFill>
                <a:latin typeface="+mn-lt"/>
              </a:rPr>
              <a:t>process (minerals cannot be split off from surface interests, doing so would increase fractionation).</a:t>
            </a:r>
            <a:endParaRPr lang="en-US" sz="2200" b="1" u="sng" dirty="0">
              <a:solidFill>
                <a:schemeClr val="tx1"/>
              </a:solidFill>
              <a:latin typeface="+mn-lt"/>
            </a:endParaRPr>
          </a:p>
          <a:p>
            <a:pPr indent="-342900" fontAlgn="base">
              <a:spcAft>
                <a:spcPts val="2400"/>
              </a:spcAft>
            </a:pPr>
            <a:r>
              <a:rPr lang="en-US" sz="2200" dirty="0" smtClean="0">
                <a:solidFill>
                  <a:schemeClr val="tx1"/>
                </a:solidFill>
                <a:latin typeface="+mn-lt"/>
              </a:rPr>
              <a:t>If </a:t>
            </a:r>
            <a:r>
              <a:rPr lang="en-US" sz="2200" dirty="0">
                <a:solidFill>
                  <a:schemeClr val="tx1"/>
                </a:solidFill>
                <a:latin typeface="+mn-lt"/>
              </a:rPr>
              <a:t>you decide not to sell your land, you may wish to talk with OST or BIA about planning to pass on your land to minimize future fractionation and ensure your plans are carried </a:t>
            </a:r>
            <a:r>
              <a:rPr lang="en-US" sz="2200" dirty="0" smtClean="0">
                <a:solidFill>
                  <a:schemeClr val="tx1"/>
                </a:solidFill>
                <a:latin typeface="+mn-lt"/>
              </a:rPr>
              <a:t>out.</a:t>
            </a:r>
            <a:endParaRPr lang="en-US" sz="2200" dirty="0">
              <a:solidFill>
                <a:schemeClr val="tx1"/>
              </a:solidFill>
              <a:latin typeface="+mn-lt"/>
            </a:endParaRPr>
          </a:p>
        </p:txBody>
      </p:sp>
      <p:sp>
        <p:nvSpPr>
          <p:cNvPr id="4" name="Slide Number Placeholder 3"/>
          <p:cNvSpPr>
            <a:spLocks noGrp="1"/>
          </p:cNvSpPr>
          <p:nvPr>
            <p:ph type="sldNum" sz="quarter" idx="12"/>
          </p:nvPr>
        </p:nvSpPr>
        <p:spPr/>
        <p:txBody>
          <a:bodyPr/>
          <a:lstStyle/>
          <a:p>
            <a:fld id="{D9A76D90-2454-4658-BC93-0350D266CC7D}" type="slidenum">
              <a:rPr lang="en-GB" smtClean="0"/>
              <a:pPr/>
              <a:t>25</a:t>
            </a:fld>
            <a:endParaRPr lang="en-GB" dirty="0"/>
          </a:p>
        </p:txBody>
      </p:sp>
      <p:pic>
        <p:nvPicPr>
          <p:cNvPr id="5" name="Picture 2" descr="C:\Users\Shawn B\AppData\Local\Microsoft\Windows\Temporary Internet Files\Content.IE5\UE00RUBJ\MCj04344110000[1].wmf"/>
          <p:cNvPicPr>
            <a:picLocks noChangeAspect="1" noChangeArrowheads="1"/>
          </p:cNvPicPr>
          <p:nvPr/>
        </p:nvPicPr>
        <p:blipFill>
          <a:blip r:embed="rId3" cstate="print"/>
          <a:srcRect/>
          <a:stretch>
            <a:fillRect/>
          </a:stretch>
        </p:blipFill>
        <p:spPr bwMode="auto">
          <a:xfrm>
            <a:off x="7777056" y="5410200"/>
            <a:ext cx="1309794" cy="1295400"/>
          </a:xfrm>
          <a:prstGeom prst="rect">
            <a:avLst/>
          </a:prstGeom>
          <a:noFill/>
        </p:spPr>
      </p:pic>
    </p:spTree>
    <p:extLst>
      <p:ext uri="{BB962C8B-B14F-4D97-AF65-F5344CB8AC3E}">
        <p14:creationId xmlns:p14="http://schemas.microsoft.com/office/powerpoint/2010/main" val="3284488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smtClean="0">
                <a:effectLst>
                  <a:outerShdw blurRad="38100" dist="38100" dir="2700000" algn="tl">
                    <a:srgbClr val="000000">
                      <a:alpha val="43137"/>
                    </a:srgbClr>
                  </a:outerShdw>
                </a:effectLst>
                <a:latin typeface="+mj-lt"/>
              </a:rPr>
              <a:t>Making an Informed </a:t>
            </a:r>
            <a:r>
              <a:rPr lang="en-US" dirty="0">
                <a:effectLst>
                  <a:outerShdw blurRad="38100" dist="38100" dir="2700000" algn="tl">
                    <a:srgbClr val="000000">
                      <a:alpha val="43137"/>
                    </a:srgbClr>
                  </a:outerShdw>
                </a:effectLst>
                <a:latin typeface="+mj-lt"/>
              </a:rPr>
              <a:t>C</a:t>
            </a:r>
            <a:r>
              <a:rPr lang="en-US" dirty="0" smtClean="0">
                <a:effectLst>
                  <a:outerShdw blurRad="38100" dist="38100" dir="2700000" algn="tl">
                    <a:srgbClr val="000000">
                      <a:alpha val="43137"/>
                    </a:srgbClr>
                  </a:outerShdw>
                </a:effectLst>
                <a:latin typeface="+mj-lt"/>
              </a:rPr>
              <a:t>hoice About </a:t>
            </a:r>
            <a:r>
              <a:rPr lang="en-US" dirty="0">
                <a:effectLst>
                  <a:outerShdw blurRad="38100" dist="38100" dir="2700000" algn="tl">
                    <a:srgbClr val="000000">
                      <a:alpha val="43137"/>
                    </a:srgbClr>
                  </a:outerShdw>
                </a:effectLst>
                <a:latin typeface="+mj-lt"/>
              </a:rPr>
              <a:t>Y</a:t>
            </a:r>
            <a:r>
              <a:rPr lang="en-US" dirty="0" smtClean="0">
                <a:effectLst>
                  <a:outerShdw blurRad="38100" dist="38100" dir="2700000" algn="tl">
                    <a:srgbClr val="000000">
                      <a:alpha val="43137"/>
                    </a:srgbClr>
                  </a:outerShdw>
                </a:effectLst>
                <a:latin typeface="+mj-lt"/>
              </a:rPr>
              <a:t>our </a:t>
            </a:r>
            <a:r>
              <a:rPr lang="en-US" dirty="0">
                <a:effectLst>
                  <a:outerShdw blurRad="38100" dist="38100" dir="2700000" algn="tl">
                    <a:srgbClr val="000000">
                      <a:alpha val="43137"/>
                    </a:srgbClr>
                  </a:outerShdw>
                </a:effectLst>
                <a:latin typeface="+mj-lt"/>
              </a:rPr>
              <a:t>L</a:t>
            </a:r>
            <a:r>
              <a:rPr lang="en-US" dirty="0" smtClean="0">
                <a:effectLst>
                  <a:outerShdw blurRad="38100" dist="38100" dir="2700000" algn="tl">
                    <a:srgbClr val="000000">
                      <a:alpha val="43137"/>
                    </a:srgbClr>
                  </a:outerShdw>
                </a:effectLst>
                <a:latin typeface="+mj-lt"/>
              </a:rPr>
              <a:t>and</a:t>
            </a:r>
            <a:endParaRPr lang="en-US" dirty="0">
              <a:effectLst>
                <a:outerShdw blurRad="38100" dist="38100" dir="2700000" algn="tl">
                  <a:srgbClr val="000000">
                    <a:alpha val="43137"/>
                  </a:srgbClr>
                </a:outerShdw>
              </a:effectLst>
              <a:latin typeface="+mj-lt"/>
            </a:endParaRPr>
          </a:p>
        </p:txBody>
      </p:sp>
      <p:sp>
        <p:nvSpPr>
          <p:cNvPr id="3" name="Content Placeholder 2"/>
          <p:cNvSpPr>
            <a:spLocks noGrp="1"/>
          </p:cNvSpPr>
          <p:nvPr>
            <p:ph idx="1"/>
          </p:nvPr>
        </p:nvSpPr>
        <p:spPr>
          <a:xfrm>
            <a:off x="457200" y="1096962"/>
            <a:ext cx="8534400" cy="5477834"/>
          </a:xfrm>
        </p:spPr>
        <p:txBody>
          <a:bodyPr>
            <a:noAutofit/>
          </a:bodyPr>
          <a:lstStyle/>
          <a:p>
            <a:pPr indent="-342900" fontAlgn="base">
              <a:spcAft>
                <a:spcPts val="1200"/>
              </a:spcAft>
            </a:pPr>
            <a:r>
              <a:rPr lang="en-US" sz="2000" dirty="0" smtClean="0">
                <a:solidFill>
                  <a:schemeClr val="tx1"/>
                </a:solidFill>
                <a:latin typeface="+mn-lt"/>
              </a:rPr>
              <a:t>If you choose not to sell your land, it is important to consider how to best utilize the property during your lifetime and how to most efficiently pass it to your intended beneficiaries upon your death. Federal rules and tribal codes govern the estate planning options that may be available to you. Some of these options cannot be rescinded after a decision is made, so it is critically important to make informed decisions about your land interests and estate planning options</a:t>
            </a:r>
          </a:p>
          <a:p>
            <a:pPr indent="-342900" fontAlgn="base"/>
            <a:r>
              <a:rPr lang="en-US" sz="2000" dirty="0" smtClean="0">
                <a:solidFill>
                  <a:schemeClr val="tx1"/>
                </a:solidFill>
                <a:latin typeface="+mn-lt"/>
              </a:rPr>
              <a:t>The Office of the Special Trustee for American Indians (OST) has partnered with a number of tribal organizations, legal aid services, and law schools to help provide Indian trust beneficiaries with resources to assist with estate planning. For more information, you may:</a:t>
            </a:r>
          </a:p>
          <a:p>
            <a:pPr marL="800100" lvl="1" indent="-342900" fontAlgn="base">
              <a:buFont typeface="Wingdings" panose="05000000000000000000" pitchFamily="2" charset="2"/>
              <a:buChar char="ü"/>
            </a:pPr>
            <a:r>
              <a:rPr lang="en-US" sz="2000" dirty="0" smtClean="0">
                <a:solidFill>
                  <a:schemeClr val="tx1"/>
                </a:solidFill>
                <a:latin typeface="+mn-lt"/>
              </a:rPr>
              <a:t>Contact OST’s Trust Beneficiary Call Center (TBCC)</a:t>
            </a:r>
          </a:p>
          <a:p>
            <a:pPr marL="800100" lvl="1" indent="-342900" fontAlgn="base">
              <a:buFont typeface="Wingdings" panose="05000000000000000000" pitchFamily="2" charset="2"/>
              <a:buChar char="ü"/>
            </a:pPr>
            <a:r>
              <a:rPr lang="en-US" sz="2000" dirty="0" smtClean="0">
                <a:solidFill>
                  <a:schemeClr val="tx1"/>
                </a:solidFill>
                <a:latin typeface="+mn-lt"/>
              </a:rPr>
              <a:t>Contact your local Fiduciary Trust Officer (FTO)</a:t>
            </a:r>
          </a:p>
          <a:p>
            <a:pPr marL="800100" lvl="1" indent="-342900" fontAlgn="base">
              <a:buFont typeface="Wingdings" panose="05000000000000000000" pitchFamily="2" charset="2"/>
              <a:buChar char="ü"/>
            </a:pPr>
            <a:r>
              <a:rPr lang="en-US" sz="2000" dirty="0" smtClean="0">
                <a:solidFill>
                  <a:schemeClr val="tx1"/>
                </a:solidFill>
                <a:latin typeface="+mn-lt"/>
              </a:rPr>
              <a:t>Visit OST’s financial empowerment website at: </a:t>
            </a:r>
            <a:r>
              <a:rPr lang="en-US" sz="1600" dirty="0" smtClean="0">
                <a:latin typeface="+mn-lt"/>
                <a:hlinkClick r:id="rId3"/>
              </a:rPr>
              <a:t>http://www.doi.gov/ost/individual_beneficiaries</a:t>
            </a:r>
            <a:r>
              <a:rPr lang="en-US" sz="1600" dirty="0" smtClean="0">
                <a:hlinkClick r:id="rId3"/>
              </a:rPr>
              <a:t>/ financial_empowerment/index.cfm</a:t>
            </a:r>
            <a:r>
              <a:rPr lang="en-US" sz="2200" dirty="0" smtClean="0"/>
              <a:t>.</a:t>
            </a:r>
            <a:endParaRPr lang="en-US" sz="2200" dirty="0">
              <a:solidFill>
                <a:schemeClr val="tx1"/>
              </a:solidFill>
            </a:endParaRPr>
          </a:p>
        </p:txBody>
      </p:sp>
      <p:sp>
        <p:nvSpPr>
          <p:cNvPr id="4" name="Slide Number Placeholder 3"/>
          <p:cNvSpPr>
            <a:spLocks noGrp="1"/>
          </p:cNvSpPr>
          <p:nvPr>
            <p:ph type="sldNum" sz="quarter" idx="12"/>
          </p:nvPr>
        </p:nvSpPr>
        <p:spPr/>
        <p:txBody>
          <a:bodyPr/>
          <a:lstStyle/>
          <a:p>
            <a:fld id="{D9A76D90-2454-4658-BC93-0350D266CC7D}" type="slidenum">
              <a:rPr lang="en-GB" smtClean="0"/>
              <a:pPr/>
              <a:t>26</a:t>
            </a:fld>
            <a:endParaRPr lang="en-GB" dirty="0"/>
          </a:p>
        </p:txBody>
      </p:sp>
    </p:spTree>
    <p:extLst>
      <p:ext uri="{BB962C8B-B14F-4D97-AF65-F5344CB8AC3E}">
        <p14:creationId xmlns:p14="http://schemas.microsoft.com/office/powerpoint/2010/main" val="3680730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p>
            <a:r>
              <a:rPr lang="en-US" dirty="0" smtClean="0">
                <a:effectLst>
                  <a:outerShdw blurRad="38100" dist="38100" dir="2700000" algn="tl">
                    <a:srgbClr val="000000">
                      <a:alpha val="43137"/>
                    </a:srgbClr>
                  </a:outerShdw>
                </a:effectLst>
                <a:latin typeface="+mj-lt"/>
              </a:rPr>
              <a:t>What is my first step as a landowner?</a:t>
            </a:r>
            <a:endParaRPr lang="en-US" dirty="0">
              <a:effectLst>
                <a:outerShdw blurRad="38100" dist="38100" dir="2700000" algn="tl">
                  <a:srgbClr val="000000">
                    <a:alpha val="43137"/>
                  </a:srgbClr>
                </a:outerShdw>
              </a:effectLst>
              <a:latin typeface="+mj-lt"/>
            </a:endParaRPr>
          </a:p>
        </p:txBody>
      </p:sp>
      <p:sp>
        <p:nvSpPr>
          <p:cNvPr id="3" name="Content Placeholder 2"/>
          <p:cNvSpPr>
            <a:spLocks noGrp="1"/>
          </p:cNvSpPr>
          <p:nvPr>
            <p:ph idx="1"/>
          </p:nvPr>
        </p:nvSpPr>
        <p:spPr>
          <a:xfrm>
            <a:off x="609600" y="1066800"/>
            <a:ext cx="7709140" cy="4953000"/>
          </a:xfrm>
        </p:spPr>
        <p:txBody>
          <a:bodyPr>
            <a:normAutofit/>
          </a:bodyPr>
          <a:lstStyle/>
          <a:p>
            <a:pPr marL="117475" indent="0" algn="ctr" fontAlgn="base">
              <a:buNone/>
            </a:pPr>
            <a:r>
              <a:rPr lang="en-US" b="1" dirty="0" smtClean="0">
                <a:solidFill>
                  <a:schemeClr val="tx1"/>
                </a:solidFill>
                <a:effectLst>
                  <a:outerShdw blurRad="38100" dist="38100" dir="2700000" algn="tl">
                    <a:srgbClr val="000000">
                      <a:alpha val="43137"/>
                    </a:srgbClr>
                  </a:outerShdw>
                </a:effectLst>
                <a:latin typeface="+mn-lt"/>
              </a:rPr>
              <a:t>Call the Trust Beneficiary Call Center (TBCC)</a:t>
            </a:r>
          </a:p>
          <a:p>
            <a:pPr marL="117475" indent="0" algn="ctr" fontAlgn="base">
              <a:buNone/>
            </a:pPr>
            <a:r>
              <a:rPr lang="en-US" b="1" dirty="0" smtClean="0">
                <a:solidFill>
                  <a:schemeClr val="tx1"/>
                </a:solidFill>
                <a:effectLst>
                  <a:outerShdw blurRad="38100" dist="38100" dir="2700000" algn="tl">
                    <a:srgbClr val="000000">
                      <a:alpha val="43137"/>
                    </a:srgbClr>
                  </a:outerShdw>
                </a:effectLst>
                <a:latin typeface="+mn-lt"/>
              </a:rPr>
              <a:t>(888) 678-6836</a:t>
            </a:r>
          </a:p>
          <a:p>
            <a:pPr marL="0" lvl="1" algn="ctr" fontAlgn="base"/>
            <a:r>
              <a:rPr lang="en-US" sz="2200" b="1" dirty="0">
                <a:solidFill>
                  <a:schemeClr val="tx1"/>
                </a:solidFill>
                <a:effectLst>
                  <a:outerShdw blurRad="38100" dist="38100" dir="2700000" algn="tl">
                    <a:srgbClr val="000000">
                      <a:alpha val="43137"/>
                    </a:srgbClr>
                  </a:outerShdw>
                </a:effectLst>
                <a:latin typeface="+mn-lt"/>
              </a:rPr>
              <a:t>Hours (mountain time</a:t>
            </a:r>
            <a:r>
              <a:rPr lang="en-US" sz="2200" b="1" dirty="0" smtClean="0">
                <a:solidFill>
                  <a:schemeClr val="tx1"/>
                </a:solidFill>
                <a:effectLst>
                  <a:outerShdw blurRad="38100" dist="38100" dir="2700000" algn="tl">
                    <a:srgbClr val="000000">
                      <a:alpha val="43137"/>
                    </a:srgbClr>
                  </a:outerShdw>
                </a:effectLst>
                <a:latin typeface="+mn-lt"/>
              </a:rPr>
              <a:t>)</a:t>
            </a:r>
            <a:endParaRPr lang="en-US" sz="2200" b="1" dirty="0">
              <a:solidFill>
                <a:schemeClr val="tx1"/>
              </a:solidFill>
              <a:effectLst>
                <a:outerShdw blurRad="38100" dist="38100" dir="2700000" algn="tl">
                  <a:srgbClr val="000000">
                    <a:alpha val="43137"/>
                  </a:srgbClr>
                </a:outerShdw>
              </a:effectLst>
              <a:latin typeface="+mn-lt"/>
            </a:endParaRPr>
          </a:p>
          <a:p>
            <a:pPr marL="0" lvl="1" algn="ctr" fontAlgn="base"/>
            <a:r>
              <a:rPr lang="en-US" sz="2200" b="1" dirty="0">
                <a:solidFill>
                  <a:schemeClr val="tx1"/>
                </a:solidFill>
                <a:effectLst>
                  <a:outerShdw blurRad="38100" dist="38100" dir="2700000" algn="tl">
                    <a:srgbClr val="000000">
                      <a:alpha val="43137"/>
                    </a:srgbClr>
                  </a:outerShdw>
                </a:effectLst>
                <a:latin typeface="+mn-lt"/>
              </a:rPr>
              <a:t>Monday - Friday: 7:00 a.m. to 6:00 p.m.</a:t>
            </a:r>
          </a:p>
          <a:p>
            <a:pPr marL="0" lvl="1" algn="ctr" fontAlgn="base"/>
            <a:r>
              <a:rPr lang="en-US" sz="2200" b="1" dirty="0">
                <a:solidFill>
                  <a:schemeClr val="tx1"/>
                </a:solidFill>
                <a:effectLst>
                  <a:outerShdw blurRad="38100" dist="38100" dir="2700000" algn="tl">
                    <a:srgbClr val="000000">
                      <a:alpha val="43137"/>
                    </a:srgbClr>
                  </a:outerShdw>
                </a:effectLst>
                <a:latin typeface="+mn-lt"/>
              </a:rPr>
              <a:t>Saturday: 8:00 a.m. to noon</a:t>
            </a:r>
          </a:p>
          <a:p>
            <a:pPr marL="117475" indent="0" algn="ctr" fontAlgn="base">
              <a:buNone/>
            </a:pPr>
            <a:endParaRPr lang="en-US" b="1" dirty="0" smtClean="0">
              <a:solidFill>
                <a:schemeClr val="tx1"/>
              </a:solidFill>
              <a:effectLst>
                <a:outerShdw blurRad="38100" dist="38100" dir="2700000" algn="tl">
                  <a:srgbClr val="000000">
                    <a:alpha val="43137"/>
                  </a:srgbClr>
                </a:outerShdw>
              </a:effectLst>
              <a:latin typeface="+mn-lt"/>
            </a:endParaRPr>
          </a:p>
          <a:p>
            <a:pPr marL="117475" indent="0" algn="ctr" fontAlgn="base">
              <a:buNone/>
            </a:pPr>
            <a:endParaRPr lang="en-US" sz="2000" u="sng" dirty="0" smtClean="0">
              <a:solidFill>
                <a:schemeClr val="tx1"/>
              </a:solidFill>
              <a:effectLst>
                <a:outerShdw blurRad="38100" dist="38100" dir="2700000" algn="tl">
                  <a:srgbClr val="000000">
                    <a:alpha val="43137"/>
                  </a:srgbClr>
                </a:outerShdw>
              </a:effectLst>
              <a:latin typeface="+mn-lt"/>
            </a:endParaRPr>
          </a:p>
          <a:p>
            <a:pPr marL="742950" lvl="1" indent="-285750" fontAlgn="base">
              <a:buFont typeface="Arial" panose="020B0604020202020204" pitchFamily="34" charset="0"/>
              <a:buChar char="•"/>
            </a:pPr>
            <a:endParaRPr lang="en-US" sz="2200" dirty="0" smtClean="0">
              <a:solidFill>
                <a:schemeClr val="tx1"/>
              </a:solidFill>
              <a:latin typeface="+mn-lt"/>
            </a:endParaRPr>
          </a:p>
          <a:p>
            <a:pPr marL="457200" lvl="1" indent="0" fontAlgn="base"/>
            <a:endParaRPr lang="en-US" sz="2400" dirty="0" smtClean="0">
              <a:solidFill>
                <a:schemeClr val="tx1"/>
              </a:solidFill>
              <a:latin typeface="+mn-lt"/>
            </a:endParaRPr>
          </a:p>
          <a:p>
            <a:pPr marL="457200" lvl="1" indent="0" fontAlgn="base"/>
            <a:r>
              <a:rPr lang="en-US" sz="2400" dirty="0" smtClean="0">
                <a:solidFill>
                  <a:schemeClr val="tx1"/>
                </a:solidFill>
                <a:latin typeface="+mn-lt"/>
              </a:rPr>
              <a:t/>
            </a:r>
            <a:br>
              <a:rPr lang="en-US" sz="2400" dirty="0" smtClean="0">
                <a:solidFill>
                  <a:schemeClr val="tx1"/>
                </a:solidFill>
                <a:latin typeface="+mn-lt"/>
              </a:rPr>
            </a:br>
            <a:endParaRPr lang="en-US" dirty="0">
              <a:latin typeface="+mn-lt"/>
            </a:endParaRPr>
          </a:p>
        </p:txBody>
      </p:sp>
      <p:sp>
        <p:nvSpPr>
          <p:cNvPr id="4" name="Slide Number Placeholder 3"/>
          <p:cNvSpPr>
            <a:spLocks noGrp="1"/>
          </p:cNvSpPr>
          <p:nvPr>
            <p:ph type="sldNum" sz="quarter" idx="12"/>
          </p:nvPr>
        </p:nvSpPr>
        <p:spPr/>
        <p:txBody>
          <a:bodyPr/>
          <a:lstStyle/>
          <a:p>
            <a:fld id="{D9A76D90-2454-4658-BC93-0350D266CC7D}" type="slidenum">
              <a:rPr lang="en-GB" smtClean="0"/>
              <a:pPr/>
              <a:t>27</a:t>
            </a:fld>
            <a:endParaRPr lang="en-GB"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660" t="-474" r="24659" b="474"/>
          <a:stretch/>
        </p:blipFill>
        <p:spPr>
          <a:xfrm>
            <a:off x="4953000" y="3380125"/>
            <a:ext cx="3728546" cy="3009900"/>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533400" y="3380125"/>
            <a:ext cx="4191001" cy="3477875"/>
          </a:xfrm>
          <a:prstGeom prst="rect">
            <a:avLst/>
          </a:prstGeom>
        </p:spPr>
        <p:txBody>
          <a:bodyPr wrap="square">
            <a:spAutoFit/>
          </a:bodyPr>
          <a:lstStyle/>
          <a:p>
            <a:pPr lvl="1" indent="-457200" fontAlgn="base">
              <a:buFont typeface="+mj-lt"/>
              <a:buAutoNum type="arabicPeriod"/>
            </a:pPr>
            <a:r>
              <a:rPr lang="en-US" sz="2200" dirty="0"/>
              <a:t>Ensure your contact information is </a:t>
            </a:r>
            <a:r>
              <a:rPr lang="en-US" sz="2200" dirty="0" smtClean="0"/>
              <a:t>correct.</a:t>
            </a:r>
            <a:endParaRPr lang="en-US" sz="2200" dirty="0"/>
          </a:p>
          <a:p>
            <a:pPr lvl="1" indent="-457200" fontAlgn="base">
              <a:buFont typeface="+mj-lt"/>
              <a:buAutoNum type="arabicPeriod"/>
            </a:pPr>
            <a:r>
              <a:rPr lang="en-US" sz="2200" dirty="0"/>
              <a:t>Ask any questions you may have about the </a:t>
            </a:r>
            <a:r>
              <a:rPr lang="en-US" sz="2200" dirty="0" smtClean="0"/>
              <a:t>Program.</a:t>
            </a:r>
            <a:endParaRPr lang="en-US" sz="2200" dirty="0"/>
          </a:p>
          <a:p>
            <a:pPr lvl="1" indent="-457200" fontAlgn="base">
              <a:buFont typeface="+mj-lt"/>
              <a:buAutoNum type="arabicPeriod"/>
            </a:pPr>
            <a:r>
              <a:rPr lang="en-US" sz="2200" dirty="0"/>
              <a:t>Register as a willing </a:t>
            </a:r>
            <a:r>
              <a:rPr lang="en-US" sz="2200" dirty="0" smtClean="0"/>
              <a:t>seller.</a:t>
            </a:r>
          </a:p>
          <a:p>
            <a:pPr lvl="1" indent="-457200" fontAlgn="base">
              <a:buFont typeface="+mj-lt"/>
              <a:buAutoNum type="arabicPeriod"/>
            </a:pPr>
            <a:endParaRPr lang="en-US" sz="2200" dirty="0"/>
          </a:p>
          <a:p>
            <a:pPr marL="0" lvl="1" fontAlgn="base"/>
            <a:r>
              <a:rPr lang="en-US" sz="2200" dirty="0" smtClean="0"/>
              <a:t>The TBCC is a centralized location for questions and timely responses.</a:t>
            </a:r>
          </a:p>
          <a:p>
            <a:pPr marL="0" lvl="1" fontAlgn="base"/>
            <a:endParaRPr lang="en-US" sz="2200" dirty="0"/>
          </a:p>
        </p:txBody>
      </p:sp>
    </p:spTree>
    <p:extLst>
      <p:ext uri="{BB962C8B-B14F-4D97-AF65-F5344CB8AC3E}">
        <p14:creationId xmlns:p14="http://schemas.microsoft.com/office/powerpoint/2010/main" val="1653271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543800" cy="838200"/>
          </a:xfrm>
        </p:spPr>
        <p:txBody>
          <a:bodyPr/>
          <a:lstStyle/>
          <a:p>
            <a:r>
              <a:rPr lang="en-US" dirty="0" smtClean="0">
                <a:effectLst>
                  <a:outerShdw blurRad="38100" dist="38100" dir="2700000" algn="tl">
                    <a:srgbClr val="000000">
                      <a:alpha val="43137"/>
                    </a:srgbClr>
                  </a:outerShdw>
                </a:effectLst>
                <a:latin typeface="+mj-lt"/>
              </a:rPr>
              <a:t>Cobell Education Scholarship Fund</a:t>
            </a:r>
            <a:endParaRPr lang="en-US" dirty="0">
              <a:effectLst>
                <a:outerShdw blurRad="38100" dist="38100" dir="2700000" algn="tl">
                  <a:srgbClr val="000000">
                    <a:alpha val="43137"/>
                  </a:srgbClr>
                </a:outerShdw>
              </a:effectLst>
              <a:latin typeface="+mj-lt"/>
            </a:endParaRPr>
          </a:p>
        </p:txBody>
      </p:sp>
      <p:sp>
        <p:nvSpPr>
          <p:cNvPr id="3" name="Content Placeholder 2"/>
          <p:cNvSpPr>
            <a:spLocks noGrp="1"/>
          </p:cNvSpPr>
          <p:nvPr>
            <p:ph idx="1"/>
          </p:nvPr>
        </p:nvSpPr>
        <p:spPr>
          <a:xfrm>
            <a:off x="304800" y="1870501"/>
            <a:ext cx="4724400" cy="4682699"/>
          </a:xfrm>
        </p:spPr>
        <p:txBody>
          <a:bodyPr>
            <a:noAutofit/>
          </a:bodyPr>
          <a:lstStyle/>
          <a:p>
            <a:pPr indent="-342900">
              <a:spcAft>
                <a:spcPts val="1200"/>
              </a:spcAft>
            </a:pPr>
            <a:r>
              <a:rPr lang="en-US" sz="2200" dirty="0" smtClean="0">
                <a:solidFill>
                  <a:schemeClr val="tx1"/>
                </a:solidFill>
                <a:latin typeface="+mn-lt"/>
              </a:rPr>
              <a:t>The Scholarship Fund provides financial assistance to American Indian and Alaskan Native students attending post-secondary vocational schools or institutions of higher education.</a:t>
            </a:r>
          </a:p>
          <a:p>
            <a:pPr indent="-342900">
              <a:spcAft>
                <a:spcPts val="1200"/>
              </a:spcAft>
            </a:pPr>
            <a:r>
              <a:rPr lang="en-US" sz="2200" dirty="0" smtClean="0">
                <a:solidFill>
                  <a:schemeClr val="tx1"/>
                </a:solidFill>
                <a:latin typeface="+mn-lt"/>
              </a:rPr>
              <a:t>The Scholarship Fund is administered by the American Indian Graduate Center in Albuquerque, NM.</a:t>
            </a:r>
          </a:p>
          <a:p>
            <a:pPr marL="117475" indent="0">
              <a:buNone/>
            </a:pPr>
            <a:r>
              <a:rPr lang="en-US" sz="2200" b="1" dirty="0" smtClean="0">
                <a:solidFill>
                  <a:schemeClr val="tx1"/>
                </a:solidFill>
                <a:latin typeface="+mn-lt"/>
              </a:rPr>
              <a:t>Amount contributed to date: </a:t>
            </a:r>
          </a:p>
          <a:p>
            <a:pPr indent="-342900"/>
            <a:r>
              <a:rPr lang="en-US" sz="2200" dirty="0">
                <a:solidFill>
                  <a:srgbClr val="FF0000"/>
                </a:solidFill>
                <a:latin typeface="+mn-lt"/>
              </a:rPr>
              <a:t>$19.5 million </a:t>
            </a:r>
            <a:r>
              <a:rPr lang="en-US" sz="2200" dirty="0">
                <a:solidFill>
                  <a:schemeClr val="tx1"/>
                </a:solidFill>
                <a:latin typeface="+mn-lt"/>
              </a:rPr>
              <a:t>as of </a:t>
            </a:r>
            <a:r>
              <a:rPr lang="en-US" sz="2200" dirty="0">
                <a:solidFill>
                  <a:srgbClr val="FF0000"/>
                </a:solidFill>
                <a:latin typeface="+mn-lt"/>
              </a:rPr>
              <a:t>June 30, 2015</a:t>
            </a:r>
          </a:p>
          <a:p>
            <a:endParaRPr lang="en-US" sz="2000" dirty="0" smtClean="0">
              <a:solidFill>
                <a:schemeClr val="tx1"/>
              </a:solidFill>
            </a:endParaRPr>
          </a:p>
          <a:p>
            <a:pPr marL="457200" lvl="1" indent="0"/>
            <a:endParaRPr lang="en-US" sz="2000" dirty="0" smtClean="0">
              <a:solidFill>
                <a:schemeClr val="tx1"/>
              </a:solidFill>
            </a:endParaRPr>
          </a:p>
        </p:txBody>
      </p:sp>
      <p:sp>
        <p:nvSpPr>
          <p:cNvPr id="4" name="Slide Number Placeholder 3"/>
          <p:cNvSpPr>
            <a:spLocks noGrp="1"/>
          </p:cNvSpPr>
          <p:nvPr>
            <p:ph type="sldNum" sz="quarter" idx="12"/>
          </p:nvPr>
        </p:nvSpPr>
        <p:spPr/>
        <p:txBody>
          <a:bodyPr/>
          <a:lstStyle/>
          <a:p>
            <a:fld id="{D9A76D90-2454-4658-BC93-0350D266CC7D}" type="slidenum">
              <a:rPr lang="en-GB" smtClean="0"/>
              <a:pPr/>
              <a:t>28</a:t>
            </a:fld>
            <a:endParaRPr lang="en-GB" dirty="0"/>
          </a:p>
        </p:txBody>
      </p:sp>
      <p:pic>
        <p:nvPicPr>
          <p:cNvPr id="5" name="Picture 4"/>
          <p:cNvPicPr>
            <a:picLocks noChangeAspect="1"/>
          </p:cNvPicPr>
          <p:nvPr/>
        </p:nvPicPr>
        <p:blipFill>
          <a:blip r:embed="rId3"/>
          <a:stretch>
            <a:fillRect/>
          </a:stretch>
        </p:blipFill>
        <p:spPr>
          <a:xfrm>
            <a:off x="5130800" y="2590800"/>
            <a:ext cx="3556000" cy="2667000"/>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304800" y="991850"/>
            <a:ext cx="8458200" cy="769441"/>
          </a:xfrm>
          <a:prstGeom prst="rect">
            <a:avLst/>
          </a:prstGeom>
        </p:spPr>
        <p:txBody>
          <a:bodyPr wrap="square">
            <a:spAutoFit/>
          </a:bodyPr>
          <a:lstStyle/>
          <a:p>
            <a:pPr marL="342900" indent="-342900">
              <a:buFont typeface="Arial" panose="020B0604020202020204" pitchFamily="34" charset="0"/>
              <a:buChar char="•"/>
            </a:pPr>
            <a:r>
              <a:rPr lang="en-US" sz="2200" dirty="0" smtClean="0">
                <a:latin typeface="+mj-lt"/>
              </a:rPr>
              <a:t>For </a:t>
            </a:r>
            <a:r>
              <a:rPr lang="en-US" sz="2200" dirty="0">
                <a:latin typeface="+mj-lt"/>
              </a:rPr>
              <a:t>every interest sold, a </a:t>
            </a:r>
            <a:r>
              <a:rPr lang="en-US" sz="2200" dirty="0" smtClean="0">
                <a:latin typeface="+mj-lt"/>
              </a:rPr>
              <a:t>contribution (up to $60 million) </a:t>
            </a:r>
            <a:r>
              <a:rPr lang="en-US" sz="2200" dirty="0">
                <a:latin typeface="+mj-lt"/>
              </a:rPr>
              <a:t>will be made to the </a:t>
            </a:r>
            <a:r>
              <a:rPr lang="en-US" sz="2200" dirty="0" smtClean="0">
                <a:latin typeface="+mj-lt"/>
              </a:rPr>
              <a:t>Cobell Education Scholarship Fund (Scholarship Fund). </a:t>
            </a:r>
            <a:endParaRPr lang="en-US" sz="2200" dirty="0">
              <a:latin typeface="+mj-lt"/>
            </a:endParaRPr>
          </a:p>
        </p:txBody>
      </p:sp>
    </p:spTree>
    <p:extLst>
      <p:ext uri="{BB962C8B-B14F-4D97-AF65-F5344CB8AC3E}">
        <p14:creationId xmlns:p14="http://schemas.microsoft.com/office/powerpoint/2010/main" val="817997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normAutofit/>
          </a:bodyPr>
          <a:lstStyle/>
          <a:p>
            <a:r>
              <a:rPr lang="en-US" dirty="0" smtClean="0">
                <a:effectLst>
                  <a:outerShdw blurRad="38100" dist="38100" dir="2700000" algn="tl">
                    <a:srgbClr val="000000">
                      <a:alpha val="43137"/>
                    </a:srgbClr>
                  </a:outerShdw>
                </a:effectLst>
                <a:latin typeface="+mj-lt"/>
              </a:rPr>
              <a:t>Whereabouts Unknown</a:t>
            </a:r>
            <a:endParaRPr lang="en-US" dirty="0">
              <a:effectLst>
                <a:outerShdw blurRad="38100" dist="38100" dir="2700000" algn="tl">
                  <a:srgbClr val="000000">
                    <a:alpha val="43137"/>
                  </a:srgbClr>
                </a:outerShdw>
              </a:effectLst>
              <a:latin typeface="+mj-lt"/>
            </a:endParaRPr>
          </a:p>
        </p:txBody>
      </p:sp>
      <p:sp>
        <p:nvSpPr>
          <p:cNvPr id="3" name="Content Placeholder 2"/>
          <p:cNvSpPr>
            <a:spLocks noGrp="1"/>
          </p:cNvSpPr>
          <p:nvPr>
            <p:ph idx="1"/>
          </p:nvPr>
        </p:nvSpPr>
        <p:spPr>
          <a:xfrm>
            <a:off x="457200" y="2438400"/>
            <a:ext cx="7467600" cy="2286000"/>
          </a:xfrm>
        </p:spPr>
        <p:txBody>
          <a:bodyPr>
            <a:normAutofit fontScale="25000" lnSpcReduction="20000"/>
          </a:bodyPr>
          <a:lstStyle/>
          <a:p>
            <a:pPr indent="-342900" fontAlgn="base"/>
            <a:r>
              <a:rPr lang="en-US" sz="8800" b="1" dirty="0" smtClean="0">
                <a:solidFill>
                  <a:schemeClr val="tx1"/>
                </a:solidFill>
                <a:effectLst>
                  <a:outerShdw blurRad="38100" dist="38100" dir="2700000" algn="tl">
                    <a:srgbClr val="000000">
                      <a:alpha val="43137"/>
                    </a:srgbClr>
                  </a:outerShdw>
                </a:effectLst>
                <a:latin typeface="+mn-lt"/>
              </a:rPr>
              <a:t>OST </a:t>
            </a:r>
            <a:r>
              <a:rPr lang="en-US" sz="8800" b="1" dirty="0">
                <a:solidFill>
                  <a:schemeClr val="tx1"/>
                </a:solidFill>
                <a:effectLst>
                  <a:outerShdw blurRad="38100" dist="38100" dir="2700000" algn="tl">
                    <a:srgbClr val="000000">
                      <a:alpha val="43137"/>
                    </a:srgbClr>
                  </a:outerShdw>
                </a:effectLst>
                <a:latin typeface="+mn-lt"/>
              </a:rPr>
              <a:t>Website: </a:t>
            </a:r>
            <a:r>
              <a:rPr lang="en-US" sz="8800" b="1" u="sng" dirty="0">
                <a:solidFill>
                  <a:schemeClr val="tx1"/>
                </a:solidFill>
                <a:latin typeface="+mn-lt"/>
                <a:hlinkClick r:id="rId3"/>
              </a:rPr>
              <a:t>http://</a:t>
            </a:r>
            <a:r>
              <a:rPr lang="en-US" sz="8800" b="1" u="sng" dirty="0" smtClean="0">
                <a:solidFill>
                  <a:schemeClr val="tx1"/>
                </a:solidFill>
                <a:latin typeface="+mn-lt"/>
                <a:hlinkClick r:id="rId3"/>
              </a:rPr>
              <a:t>www.doi.gov/ost/wau/index.cfm</a:t>
            </a:r>
            <a:endParaRPr lang="en-US" sz="8800" dirty="0" smtClean="0">
              <a:solidFill>
                <a:schemeClr val="tx1"/>
              </a:solidFill>
              <a:latin typeface="+mn-lt"/>
            </a:endParaRPr>
          </a:p>
          <a:p>
            <a:pPr lvl="3" indent="-342900" fontAlgn="base">
              <a:buFont typeface="Arial" panose="020B0604020202020204" pitchFamily="34" charset="0"/>
              <a:buChar char="•"/>
            </a:pPr>
            <a:r>
              <a:rPr lang="en-US" sz="8800" dirty="0">
                <a:solidFill>
                  <a:schemeClr val="tx1"/>
                </a:solidFill>
                <a:latin typeface="+mn-lt"/>
              </a:rPr>
              <a:t>Search list of whereabouts unknown by name</a:t>
            </a:r>
            <a:r>
              <a:rPr lang="en-US" sz="8800" dirty="0" smtClean="0">
                <a:solidFill>
                  <a:schemeClr val="tx1"/>
                </a:solidFill>
                <a:latin typeface="+mn-lt"/>
              </a:rPr>
              <a:t/>
            </a:r>
            <a:br>
              <a:rPr lang="en-US" sz="8800" dirty="0" smtClean="0">
                <a:solidFill>
                  <a:schemeClr val="tx1"/>
                </a:solidFill>
                <a:latin typeface="+mn-lt"/>
              </a:rPr>
            </a:br>
            <a:endParaRPr lang="en-US" sz="8800" dirty="0" smtClean="0">
              <a:solidFill>
                <a:schemeClr val="tx1"/>
              </a:solidFill>
              <a:latin typeface="+mn-lt"/>
            </a:endParaRPr>
          </a:p>
          <a:p>
            <a:pPr indent="-342900" fontAlgn="base"/>
            <a:r>
              <a:rPr lang="en-US" sz="8800" b="1" dirty="0" smtClean="0">
                <a:solidFill>
                  <a:schemeClr val="tx1"/>
                </a:solidFill>
                <a:effectLst>
                  <a:outerShdw blurRad="38100" dist="38100" dir="2700000" algn="tl">
                    <a:srgbClr val="000000">
                      <a:alpha val="43137"/>
                    </a:srgbClr>
                  </a:outerShdw>
                </a:effectLst>
                <a:latin typeface="+mn-lt"/>
              </a:rPr>
              <a:t>Information needed to request OST forms:</a:t>
            </a:r>
            <a:endParaRPr lang="en-US" sz="8800" dirty="0">
              <a:solidFill>
                <a:schemeClr val="tx1"/>
              </a:solidFill>
              <a:effectLst>
                <a:outerShdw blurRad="38100" dist="38100" dir="2700000" algn="tl">
                  <a:srgbClr val="000000">
                    <a:alpha val="43137"/>
                  </a:srgbClr>
                </a:outerShdw>
              </a:effectLst>
              <a:latin typeface="+mn-lt"/>
            </a:endParaRPr>
          </a:p>
          <a:p>
            <a:pPr lvl="3" indent="-342900" fontAlgn="base">
              <a:buFont typeface="Arial" panose="020B0604020202020204" pitchFamily="34" charset="0"/>
              <a:buChar char="•"/>
            </a:pPr>
            <a:r>
              <a:rPr lang="en-US" sz="8800" dirty="0" smtClean="0">
                <a:solidFill>
                  <a:schemeClr val="tx1"/>
                </a:solidFill>
                <a:latin typeface="+mn-lt"/>
              </a:rPr>
              <a:t>Name of account holder</a:t>
            </a:r>
          </a:p>
          <a:p>
            <a:pPr lvl="3" indent="-342900" fontAlgn="base">
              <a:buFont typeface="Arial" panose="020B0604020202020204" pitchFamily="34" charset="0"/>
              <a:buChar char="•"/>
            </a:pPr>
            <a:r>
              <a:rPr lang="en-US" sz="8800" dirty="0" smtClean="0">
                <a:solidFill>
                  <a:schemeClr val="tx1"/>
                </a:solidFill>
                <a:latin typeface="+mn-lt"/>
              </a:rPr>
              <a:t>Current Address</a:t>
            </a:r>
          </a:p>
          <a:p>
            <a:pPr lvl="3" indent="-342900" fontAlgn="base">
              <a:buFont typeface="Arial" panose="020B0604020202020204" pitchFamily="34" charset="0"/>
              <a:buChar char="•"/>
            </a:pPr>
            <a:r>
              <a:rPr lang="en-US" sz="8800" dirty="0" smtClean="0">
                <a:solidFill>
                  <a:schemeClr val="tx1"/>
                </a:solidFill>
                <a:latin typeface="+mn-lt"/>
              </a:rPr>
              <a:t>Telephone Number</a:t>
            </a:r>
          </a:p>
          <a:p>
            <a:pPr lvl="3" fontAlgn="base">
              <a:buFont typeface="Arial" panose="020B0604020202020204" pitchFamily="34" charset="0"/>
              <a:buChar char="•"/>
            </a:pPr>
            <a:endParaRPr lang="en-US" sz="8000" dirty="0" smtClean="0">
              <a:solidFill>
                <a:schemeClr val="tx1"/>
              </a:solidFill>
              <a:latin typeface="+mn-lt"/>
            </a:endParaRPr>
          </a:p>
          <a:p>
            <a:pPr marL="1371600" lvl="3" indent="0" fontAlgn="base">
              <a:buNone/>
            </a:pPr>
            <a:r>
              <a:rPr lang="en-US" sz="8000" dirty="0" smtClean="0">
                <a:solidFill>
                  <a:schemeClr val="tx1"/>
                </a:solidFill>
                <a:latin typeface="+mn-lt"/>
              </a:rPr>
              <a:t/>
            </a:r>
            <a:br>
              <a:rPr lang="en-US" sz="8000" dirty="0" smtClean="0">
                <a:solidFill>
                  <a:schemeClr val="tx1"/>
                </a:solidFill>
                <a:latin typeface="+mn-lt"/>
              </a:rPr>
            </a:br>
            <a:endParaRPr lang="en-US" sz="2000" dirty="0">
              <a:solidFill>
                <a:schemeClr val="tx1"/>
              </a:solidFill>
              <a:latin typeface="+mn-lt"/>
            </a:endParaRPr>
          </a:p>
          <a:p>
            <a:pPr fontAlgn="base"/>
            <a:endParaRPr lang="en-US" b="1" dirty="0" smtClean="0">
              <a:solidFill>
                <a:schemeClr val="tx1"/>
              </a:solidFill>
              <a:latin typeface="+mn-lt"/>
            </a:endParaRPr>
          </a:p>
          <a:p>
            <a:pPr marL="117475" indent="0" fontAlgn="base">
              <a:buNone/>
            </a:pPr>
            <a:endParaRPr lang="en-US" dirty="0">
              <a:solidFill>
                <a:schemeClr val="tx1"/>
              </a:solidFill>
              <a:latin typeface="+mn-lt"/>
            </a:endParaRPr>
          </a:p>
          <a:p>
            <a:endParaRPr lang="en-US" dirty="0">
              <a:latin typeface="+mn-lt"/>
            </a:endParaRPr>
          </a:p>
        </p:txBody>
      </p:sp>
      <p:sp>
        <p:nvSpPr>
          <p:cNvPr id="4" name="Slide Number Placeholder 3"/>
          <p:cNvSpPr>
            <a:spLocks noGrp="1"/>
          </p:cNvSpPr>
          <p:nvPr>
            <p:ph type="sldNum" sz="quarter" idx="12"/>
          </p:nvPr>
        </p:nvSpPr>
        <p:spPr/>
        <p:txBody>
          <a:bodyPr/>
          <a:lstStyle/>
          <a:p>
            <a:fld id="{D9A76D90-2454-4658-BC93-0350D266CC7D}" type="slidenum">
              <a:rPr lang="en-GB" smtClean="0"/>
              <a:pPr/>
              <a:t>29</a:t>
            </a:fld>
            <a:endParaRPr lang="en-GB" dirty="0"/>
          </a:p>
        </p:txBody>
      </p:sp>
      <p:sp>
        <p:nvSpPr>
          <p:cNvPr id="5" name="Content Placeholder 2"/>
          <p:cNvSpPr txBox="1">
            <a:spLocks/>
          </p:cNvSpPr>
          <p:nvPr/>
        </p:nvSpPr>
        <p:spPr>
          <a:xfrm>
            <a:off x="304800" y="1447800"/>
            <a:ext cx="2819400" cy="419100"/>
          </a:xfrm>
          <a:prstGeom prst="rect">
            <a:avLst/>
          </a:prstGeom>
        </p:spPr>
        <p:txBody>
          <a:bodyPr vert="horz" lIns="91440" tIns="45720" rIns="91440" bIns="45720" rtlCol="0">
            <a:noAutofit/>
          </a:bodyPr>
          <a:lstStyle>
            <a:lvl1pPr marL="342900" indent="-225425" algn="l" defTabSz="914400" rtl="0" eaLnBrk="1" latinLnBrk="0" hangingPunct="1">
              <a:spcBef>
                <a:spcPct val="20000"/>
              </a:spcBef>
              <a:buFont typeface="Arial" pitchFamily="34" charset="0"/>
              <a:buChar char="•"/>
              <a:defRPr sz="2400" kern="1200">
                <a:solidFill>
                  <a:schemeClr val="tx1">
                    <a:lumMod val="75000"/>
                    <a:lumOff val="25000"/>
                  </a:schemeClr>
                </a:solidFill>
                <a:latin typeface="Garamond" pitchFamily="18" charset="0"/>
                <a:ea typeface="+mn-ea"/>
                <a:cs typeface="Arial" pitchFamily="34" charset="0"/>
              </a:defRPr>
            </a:lvl1pPr>
            <a:lvl2pPr marL="687388" indent="-230188" algn="l" defTabSz="914400" rtl="0" eaLnBrk="1" latinLnBrk="0" hangingPunct="1">
              <a:spcBef>
                <a:spcPct val="20000"/>
              </a:spcBef>
              <a:buFont typeface="Arial" pitchFamily="34" charset="0"/>
              <a:buNone/>
              <a:defRPr sz="1800" kern="1200">
                <a:solidFill>
                  <a:srgbClr val="095B26"/>
                </a:solidFill>
                <a:latin typeface="Garamond" pitchFamily="18"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Garamond" pitchFamily="18"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400" kern="1200">
                <a:solidFill>
                  <a:srgbClr val="095B26"/>
                </a:solidFill>
                <a:latin typeface="Garamond" pitchFamily="18"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400" kern="1200">
                <a:solidFill>
                  <a:schemeClr val="tx1">
                    <a:lumMod val="50000"/>
                    <a:lumOff val="50000"/>
                  </a:schemeClr>
                </a:solidFill>
                <a:latin typeface="Garamond"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7475" indent="0">
              <a:buFont typeface="Arial" pitchFamily="34" charset="0"/>
              <a:buNone/>
            </a:pPr>
            <a:r>
              <a:rPr lang="en-US" sz="2200" b="1" dirty="0" smtClean="0">
                <a:solidFill>
                  <a:schemeClr val="tx1"/>
                </a:solidFill>
                <a:effectLst>
                  <a:outerShdw blurRad="38100" dist="38100" dir="2700000" algn="tl">
                    <a:srgbClr val="000000">
                      <a:alpha val="43137"/>
                    </a:srgbClr>
                  </a:outerShdw>
                </a:effectLst>
                <a:latin typeface="+mj-lt"/>
              </a:rPr>
              <a:t>FACT</a:t>
            </a:r>
            <a:r>
              <a:rPr lang="en-US" sz="2200" b="1" dirty="0" smtClean="0">
                <a:solidFill>
                  <a:schemeClr val="tx1"/>
                </a:solidFill>
                <a:effectLst>
                  <a:outerShdw blurRad="38100" dist="38100" dir="2700000" algn="tl">
                    <a:srgbClr val="000000">
                      <a:alpha val="43137"/>
                    </a:srgbClr>
                  </a:outerShdw>
                </a:effectLst>
              </a:rPr>
              <a:t>:</a:t>
            </a:r>
            <a:endParaRPr lang="en-US" sz="2200" dirty="0">
              <a:effectLst>
                <a:outerShdw blurRad="38100" dist="38100" dir="2700000" algn="tl">
                  <a:srgbClr val="000000">
                    <a:alpha val="43137"/>
                  </a:srgbClr>
                </a:outerShdw>
              </a:effectLst>
            </a:endParaRPr>
          </a:p>
        </p:txBody>
      </p:sp>
      <p:sp>
        <p:nvSpPr>
          <p:cNvPr id="6" name="Rectangle 5"/>
          <p:cNvSpPr/>
          <p:nvPr/>
        </p:nvSpPr>
        <p:spPr>
          <a:xfrm>
            <a:off x="1295400" y="1456426"/>
            <a:ext cx="7239000" cy="769441"/>
          </a:xfrm>
          <a:prstGeom prst="rect">
            <a:avLst/>
          </a:prstGeom>
        </p:spPr>
        <p:txBody>
          <a:bodyPr wrap="square">
            <a:spAutoFit/>
          </a:bodyPr>
          <a:lstStyle/>
          <a:p>
            <a:r>
              <a:rPr lang="en-US" sz="2200" dirty="0"/>
              <a:t>OST does not have </a:t>
            </a:r>
            <a:r>
              <a:rPr lang="en-US" sz="2200" dirty="0" smtClean="0"/>
              <a:t>current contact </a:t>
            </a:r>
            <a:r>
              <a:rPr lang="en-US" sz="2200" dirty="0"/>
              <a:t>information for approximately </a:t>
            </a:r>
            <a:r>
              <a:rPr lang="en-US" sz="2200" b="1" dirty="0" smtClean="0"/>
              <a:t>33,000 </a:t>
            </a:r>
            <a:r>
              <a:rPr lang="en-US" sz="2200" b="1" dirty="0"/>
              <a:t>beneficiaries</a:t>
            </a:r>
            <a:r>
              <a:rPr lang="en-US" sz="2200" dirty="0"/>
              <a:t>,</a:t>
            </a:r>
            <a:r>
              <a:rPr lang="en-US" sz="2200" b="1" dirty="0">
                <a:solidFill>
                  <a:srgbClr val="095B26"/>
                </a:solidFill>
              </a:rPr>
              <a:t> </a:t>
            </a:r>
            <a:r>
              <a:rPr lang="en-US" sz="2200" dirty="0" smtClean="0"/>
              <a:t>referred </a:t>
            </a:r>
            <a:r>
              <a:rPr lang="en-US" sz="2200" dirty="0"/>
              <a:t>to as </a:t>
            </a:r>
            <a:r>
              <a:rPr lang="en-US" sz="2200" dirty="0" smtClean="0"/>
              <a:t>“</a:t>
            </a:r>
            <a:r>
              <a:rPr lang="en-US" sz="2200" b="1" dirty="0" smtClean="0"/>
              <a:t>WAU</a:t>
            </a:r>
            <a:r>
              <a:rPr lang="en-US" sz="2200" dirty="0" smtClean="0"/>
              <a:t>”</a:t>
            </a:r>
            <a:endParaRPr lang="en-US" sz="2200" dirty="0"/>
          </a:p>
        </p:txBody>
      </p:sp>
      <p:sp>
        <p:nvSpPr>
          <p:cNvPr id="8" name="Rectangle 7"/>
          <p:cNvSpPr/>
          <p:nvPr/>
        </p:nvSpPr>
        <p:spPr>
          <a:xfrm>
            <a:off x="1219200" y="4933329"/>
            <a:ext cx="7772400" cy="2031325"/>
          </a:xfrm>
          <a:prstGeom prst="rect">
            <a:avLst/>
          </a:prstGeom>
        </p:spPr>
        <p:txBody>
          <a:bodyPr wrap="square" numCol="2">
            <a:spAutoFit/>
          </a:bodyPr>
          <a:lstStyle/>
          <a:p>
            <a:r>
              <a:rPr lang="en-US" b="1" dirty="0">
                <a:effectLst>
                  <a:outerShdw blurRad="38100" dist="38100" dir="2700000" algn="tl">
                    <a:srgbClr val="000000">
                      <a:alpha val="43137"/>
                    </a:srgbClr>
                  </a:outerShdw>
                </a:effectLst>
              </a:rPr>
              <a:t>WRITE:</a:t>
            </a:r>
            <a:endParaRPr lang="en-US" dirty="0">
              <a:effectLst>
                <a:outerShdw blurRad="38100" dist="38100" dir="2700000" algn="tl">
                  <a:srgbClr val="000000">
                    <a:alpha val="43137"/>
                  </a:srgbClr>
                </a:outerShdw>
              </a:effectLst>
            </a:endParaRPr>
          </a:p>
          <a:p>
            <a:r>
              <a:rPr lang="en-US" dirty="0"/>
              <a:t>Office of the Special Trustee </a:t>
            </a:r>
            <a:br>
              <a:rPr lang="en-US" dirty="0"/>
            </a:br>
            <a:r>
              <a:rPr lang="en-US" dirty="0"/>
              <a:t>Attn: Trust Beneficiary Call Center</a:t>
            </a:r>
            <a:br>
              <a:rPr lang="en-US" dirty="0"/>
            </a:br>
            <a:r>
              <a:rPr lang="en-US" dirty="0"/>
              <a:t>4400 Masthead St., NE</a:t>
            </a:r>
            <a:br>
              <a:rPr lang="en-US" dirty="0"/>
            </a:br>
            <a:r>
              <a:rPr lang="en-US" dirty="0"/>
              <a:t>Albuquerque, NM 87109</a:t>
            </a:r>
          </a:p>
          <a:p>
            <a:endParaRPr lang="en-US" b="1" dirty="0" smtClean="0">
              <a:latin typeface="Garamond" panose="02020404030301010803" pitchFamily="18" charset="0"/>
            </a:endParaRPr>
          </a:p>
          <a:p>
            <a:endParaRPr lang="en-US" b="1" dirty="0">
              <a:latin typeface="Garamond" panose="02020404030301010803" pitchFamily="18" charset="0"/>
            </a:endParaRPr>
          </a:p>
          <a:p>
            <a:r>
              <a:rPr lang="en-US" b="1" dirty="0" smtClean="0">
                <a:effectLst>
                  <a:outerShdw blurRad="38100" dist="38100" dir="2700000" algn="tl">
                    <a:srgbClr val="000000">
                      <a:alpha val="43137"/>
                    </a:srgbClr>
                  </a:outerShdw>
                </a:effectLst>
              </a:rPr>
              <a:t>CALL</a:t>
            </a:r>
            <a:r>
              <a:rPr lang="en-US" b="1" dirty="0">
                <a:effectLst>
                  <a:outerShdw blurRad="38100" dist="38100" dir="2700000" algn="tl">
                    <a:srgbClr val="000000">
                      <a:alpha val="43137"/>
                    </a:srgbClr>
                  </a:outerShdw>
                </a:effectLst>
              </a:rPr>
              <a:t>:</a:t>
            </a:r>
            <a:endParaRPr lang="en-US" dirty="0">
              <a:effectLst>
                <a:outerShdw blurRad="38100" dist="38100" dir="2700000" algn="tl">
                  <a:srgbClr val="000000">
                    <a:alpha val="43137"/>
                  </a:srgbClr>
                </a:outerShdw>
              </a:effectLst>
            </a:endParaRPr>
          </a:p>
          <a:p>
            <a:r>
              <a:rPr lang="en-US" dirty="0"/>
              <a:t>Toll Free: </a:t>
            </a:r>
            <a:r>
              <a:rPr lang="en-US" b="1" dirty="0" smtClean="0"/>
              <a:t>1-888-678-6836</a:t>
            </a:r>
            <a:endParaRPr lang="en-US" dirty="0"/>
          </a:p>
        </p:txBody>
      </p:sp>
      <p:pic>
        <p:nvPicPr>
          <p:cNvPr id="9" name="Picture 8"/>
          <p:cNvPicPr/>
          <p:nvPr/>
        </p:nvPicPr>
        <p:blipFill rotWithShape="1">
          <a:blip r:embed="rId4" cstate="print">
            <a:extLst>
              <a:ext uri="{28A0092B-C50C-407E-A947-70E740481C1C}">
                <a14:useLocalDpi xmlns:a14="http://schemas.microsoft.com/office/drawing/2010/main" val="0"/>
              </a:ext>
            </a:extLst>
          </a:blip>
          <a:srcRect t="-1" b="15517"/>
          <a:stretch/>
        </p:blipFill>
        <p:spPr bwMode="auto">
          <a:xfrm>
            <a:off x="6324600" y="3048000"/>
            <a:ext cx="2438400" cy="1828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40302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152400"/>
            <a:ext cx="8229600" cy="685800"/>
          </a:xfrm>
        </p:spPr>
        <p:txBody>
          <a:bodyPr/>
          <a:lstStyle/>
          <a:p>
            <a:pPr eaLnBrk="1" hangingPunct="1"/>
            <a:r>
              <a:rPr lang="en-US" altLang="en-US" dirty="0" smtClean="0">
                <a:effectLst>
                  <a:outerShdw blurRad="38100" dist="38100" dir="2700000" algn="tl">
                    <a:srgbClr val="000000">
                      <a:alpha val="43137"/>
                    </a:srgbClr>
                  </a:outerShdw>
                </a:effectLst>
                <a:latin typeface="+mj-lt"/>
                <a:cs typeface="Arial" charset="0"/>
              </a:rPr>
              <a:t>Introductions</a:t>
            </a:r>
          </a:p>
        </p:txBody>
      </p:sp>
      <p:sp>
        <p:nvSpPr>
          <p:cNvPr id="7" name="Slide Number Placeholder 3"/>
          <p:cNvSpPr>
            <a:spLocks noGrp="1"/>
          </p:cNvSpPr>
          <p:nvPr>
            <p:ph type="sldNum" sz="quarter" idx="4294967295"/>
          </p:nvPr>
        </p:nvSpPr>
        <p:spPr>
          <a:xfrm>
            <a:off x="8305800" y="6400800"/>
            <a:ext cx="381000" cy="320675"/>
          </a:xfrm>
          <a:prstGeom prst="rect">
            <a:avLst/>
          </a:prstGeom>
        </p:spPr>
        <p:txBody>
          <a:bodyPr/>
          <a:lstStyle/>
          <a:p>
            <a:pPr>
              <a:defRPr/>
            </a:pPr>
            <a:fld id="{3B8A3694-CB6F-444F-9844-449B9AC3B59E}" type="slidenum">
              <a:rPr lang="en-GB"/>
              <a:pPr>
                <a:defRPr/>
              </a:pPr>
              <a:t>3</a:t>
            </a:fld>
            <a:endParaRPr lang="en-GB" dirty="0"/>
          </a:p>
        </p:txBody>
      </p:sp>
      <p:sp>
        <p:nvSpPr>
          <p:cNvPr id="5" name="Content Placeholder 2"/>
          <p:cNvSpPr txBox="1">
            <a:spLocks/>
          </p:cNvSpPr>
          <p:nvPr/>
        </p:nvSpPr>
        <p:spPr>
          <a:xfrm>
            <a:off x="381000" y="846137"/>
            <a:ext cx="8229600" cy="5715000"/>
          </a:xfrm>
          <a:prstGeom prst="rect">
            <a:avLst/>
          </a:prstGeom>
        </p:spPr>
        <p:txBody>
          <a:bodyPr vert="horz" lIns="91440" tIns="45720" rIns="91440" bIns="45720" rtlCol="0">
            <a:normAutofit/>
          </a:bodyPr>
          <a:lstStyle>
            <a:lvl1pPr marL="342900" indent="-225425" algn="l" defTabSz="914400" rtl="0" eaLnBrk="1" latinLnBrk="0" hangingPunct="1">
              <a:spcBef>
                <a:spcPct val="20000"/>
              </a:spcBef>
              <a:buFont typeface="Arial" pitchFamily="34" charset="0"/>
              <a:buChar char="•"/>
              <a:defRPr sz="2400" kern="1200">
                <a:solidFill>
                  <a:schemeClr val="tx1">
                    <a:lumMod val="75000"/>
                    <a:lumOff val="25000"/>
                  </a:schemeClr>
                </a:solidFill>
                <a:latin typeface="Garamond" pitchFamily="18" charset="0"/>
                <a:ea typeface="+mn-ea"/>
                <a:cs typeface="Arial" pitchFamily="34" charset="0"/>
              </a:defRPr>
            </a:lvl1pPr>
            <a:lvl2pPr marL="687388" indent="-230188" algn="l" defTabSz="914400" rtl="0" eaLnBrk="1" latinLnBrk="0" hangingPunct="1">
              <a:spcBef>
                <a:spcPct val="20000"/>
              </a:spcBef>
              <a:buFont typeface="Arial" pitchFamily="34" charset="0"/>
              <a:buNone/>
              <a:defRPr sz="1800" kern="1200">
                <a:solidFill>
                  <a:srgbClr val="095B26"/>
                </a:solidFill>
                <a:latin typeface="Garamond" pitchFamily="18"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Garamond" pitchFamily="18"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400" kern="1200">
                <a:solidFill>
                  <a:srgbClr val="095B26"/>
                </a:solidFill>
                <a:latin typeface="Garamond" pitchFamily="18"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400" kern="1200">
                <a:solidFill>
                  <a:schemeClr val="tx1">
                    <a:lumMod val="50000"/>
                    <a:lumOff val="50000"/>
                  </a:schemeClr>
                </a:solidFill>
                <a:latin typeface="Garamond"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7475" indent="0">
              <a:buFont typeface="Arial" pitchFamily="34" charset="0"/>
              <a:buNone/>
            </a:pPr>
            <a:r>
              <a:rPr lang="en-US" b="1" dirty="0" smtClean="0">
                <a:solidFill>
                  <a:schemeClr val="tx1"/>
                </a:solidFill>
                <a:effectLst>
                  <a:outerShdw blurRad="38100" dist="38100" dir="2700000" algn="tl">
                    <a:srgbClr val="000000">
                      <a:alpha val="43137"/>
                    </a:srgbClr>
                  </a:outerShdw>
                </a:effectLst>
                <a:latin typeface="+mn-lt"/>
              </a:rPr>
              <a:t>Your Land Buy-Back Program Team</a:t>
            </a:r>
          </a:p>
          <a:p>
            <a:pPr indent="-342900"/>
            <a:r>
              <a:rPr lang="en-US" dirty="0" smtClean="0">
                <a:solidFill>
                  <a:schemeClr val="tx1"/>
                </a:solidFill>
                <a:latin typeface="+mn-lt"/>
              </a:rPr>
              <a:t>Santee Lewis, Senior Advisor on Tribal Relations (Buy-Back Program, located in New Mexico)</a:t>
            </a:r>
          </a:p>
          <a:p>
            <a:pPr indent="-342900"/>
            <a:r>
              <a:rPr lang="en-US" dirty="0" smtClean="0">
                <a:solidFill>
                  <a:schemeClr val="tx1"/>
                </a:solidFill>
                <a:latin typeface="+mn-lt"/>
              </a:rPr>
              <a:t>Diana Wuerth and Gina Yazzie, Fiduciary Trust Officers (OST)</a:t>
            </a:r>
          </a:p>
          <a:p>
            <a:pPr indent="-342900"/>
            <a:r>
              <a:rPr lang="en-US" dirty="0" smtClean="0">
                <a:solidFill>
                  <a:schemeClr val="tx1"/>
                </a:solidFill>
                <a:latin typeface="+mn-lt"/>
              </a:rPr>
              <a:t>Zan Spurlock, Program Specialist (Buy-Back Program/OST)</a:t>
            </a:r>
          </a:p>
          <a:p>
            <a:pPr indent="-342900"/>
            <a:r>
              <a:rPr lang="en-US" dirty="0" smtClean="0">
                <a:solidFill>
                  <a:schemeClr val="tx1"/>
                </a:solidFill>
                <a:latin typeface="+mn-lt"/>
              </a:rPr>
              <a:t>Acquisition Center – (BIA, Billings, Aberdeen, Dallas) </a:t>
            </a:r>
          </a:p>
          <a:p>
            <a:pPr marL="342900" lvl="1" indent="-342900">
              <a:buFont typeface="Arial" pitchFamily="34" charset="0"/>
              <a:buChar char="•"/>
            </a:pPr>
            <a:r>
              <a:rPr lang="en-US" sz="2400" dirty="0" smtClean="0">
                <a:solidFill>
                  <a:schemeClr val="tx1"/>
                </a:solidFill>
                <a:latin typeface="+mn-lt"/>
              </a:rPr>
              <a:t>Land Evaluation (BLM, DME, OAS, BIA)  </a:t>
            </a:r>
          </a:p>
          <a:p>
            <a:pPr marL="342900" lvl="1" indent="-342900">
              <a:buFont typeface="Arial" pitchFamily="34" charset="0"/>
              <a:buChar char="•"/>
            </a:pPr>
            <a:r>
              <a:rPr lang="en-US" sz="2400" dirty="0" smtClean="0">
                <a:solidFill>
                  <a:schemeClr val="tx1"/>
                </a:solidFill>
                <a:latin typeface="+mn-lt"/>
              </a:rPr>
              <a:t>RVIT-LBBP staff: Renae Britton, Lynette Benton, Mona Oandasan </a:t>
            </a:r>
            <a:r>
              <a:rPr lang="en-US" sz="2400" dirty="0">
                <a:solidFill>
                  <a:schemeClr val="tx1"/>
                </a:solidFill>
              </a:rPr>
              <a:t>and </a:t>
            </a:r>
            <a:r>
              <a:rPr lang="en-US" sz="2400" dirty="0" smtClean="0">
                <a:solidFill>
                  <a:schemeClr val="tx1"/>
                </a:solidFill>
                <a:latin typeface="+mn-lt"/>
              </a:rPr>
              <a:t>Deb Hutt</a:t>
            </a:r>
          </a:p>
          <a:p>
            <a:pPr marL="342900" lvl="1" indent="-342900">
              <a:buFont typeface="Arial" pitchFamily="34" charset="0"/>
              <a:buChar char="•"/>
            </a:pPr>
            <a:endParaRPr lang="en-US" sz="2400" dirty="0" smtClean="0">
              <a:solidFill>
                <a:schemeClr val="tx1"/>
              </a:solidFill>
              <a:latin typeface="+mn-lt"/>
            </a:endParaRPr>
          </a:p>
          <a:p>
            <a:pPr marL="457200" lvl="1" indent="0"/>
            <a:endParaRPr lang="en-US" sz="2000" dirty="0" smtClean="0">
              <a:solidFill>
                <a:schemeClr val="tx1"/>
              </a:solidFill>
            </a:endParaRPr>
          </a:p>
          <a:p>
            <a:pPr marL="398462" indent="-285750"/>
            <a:endParaRPr lang="en-US" dirty="0" smtClean="0">
              <a:solidFill>
                <a:schemeClr val="tx1"/>
              </a:solidFill>
            </a:endParaRPr>
          </a:p>
          <a:p>
            <a:endParaRPr lang="en-US" dirty="0" smtClean="0">
              <a:solidFill>
                <a:schemeClr val="tx1"/>
              </a:solidFill>
            </a:endParaRPr>
          </a:p>
          <a:p>
            <a:pPr marL="117475" indent="0">
              <a:buFont typeface="Arial" pitchFamily="34" charset="0"/>
              <a:buNone/>
            </a:pPr>
            <a:endParaRPr lang="en-US" dirty="0">
              <a:solidFill>
                <a:schemeClr val="tx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09981">
            <a:off x="4938610" y="4789976"/>
            <a:ext cx="2728569" cy="830879"/>
          </a:xfrm>
          <a:prstGeom prst="rect">
            <a:avLst/>
          </a:prstGeom>
        </p:spPr>
      </p:pic>
    </p:spTree>
    <p:extLst>
      <p:ext uri="{BB962C8B-B14F-4D97-AF65-F5344CB8AC3E}">
        <p14:creationId xmlns:p14="http://schemas.microsoft.com/office/powerpoint/2010/main" val="11690600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9A76D90-2454-4658-BC93-0350D266CC7D}" type="slidenum">
              <a:rPr lang="en-GB" smtClean="0">
                <a:solidFill>
                  <a:prstClr val="black">
                    <a:lumMod val="65000"/>
                    <a:lumOff val="35000"/>
                  </a:prstClr>
                </a:solidFill>
              </a:rPr>
              <a:pPr/>
              <a:t>30</a:t>
            </a:fld>
            <a:endParaRPr lang="en-GB" dirty="0">
              <a:solidFill>
                <a:prstClr val="black">
                  <a:lumMod val="65000"/>
                  <a:lumOff val="35000"/>
                </a:prstClr>
              </a:solidFill>
            </a:endParaRPr>
          </a:p>
        </p:txBody>
      </p:sp>
      <p:sp>
        <p:nvSpPr>
          <p:cNvPr id="6" name="Title 5"/>
          <p:cNvSpPr>
            <a:spLocks noGrp="1"/>
          </p:cNvSpPr>
          <p:nvPr>
            <p:ph type="title"/>
          </p:nvPr>
        </p:nvSpPr>
        <p:spPr>
          <a:xfrm>
            <a:off x="457200" y="152400"/>
            <a:ext cx="8229600" cy="762000"/>
          </a:xfrm>
        </p:spPr>
        <p:txBody>
          <a:bodyPr/>
          <a:lstStyle/>
          <a:p>
            <a:r>
              <a:rPr lang="en-US" dirty="0" smtClean="0">
                <a:effectLst>
                  <a:outerShdw blurRad="38100" dist="38100" dir="2700000" algn="tl">
                    <a:srgbClr val="000000">
                      <a:alpha val="43137"/>
                    </a:srgbClr>
                  </a:outerShdw>
                </a:effectLst>
                <a:latin typeface="+mn-lt"/>
              </a:rPr>
              <a:t>Closing and Questions</a:t>
            </a:r>
            <a:endParaRPr lang="en-US" dirty="0">
              <a:effectLst>
                <a:outerShdw blurRad="38100" dist="38100" dir="2700000" algn="tl">
                  <a:srgbClr val="000000">
                    <a:alpha val="43137"/>
                  </a:srgbClr>
                </a:outerShdw>
              </a:effectLst>
              <a:latin typeface="+mn-lt"/>
            </a:endParaRPr>
          </a:p>
        </p:txBody>
      </p:sp>
      <p:pic>
        <p:nvPicPr>
          <p:cNvPr id="5" name="Picture 4"/>
          <p:cNvPicPr/>
          <p:nvPr/>
        </p:nvPicPr>
        <p:blipFill>
          <a:blip r:embed="rId3"/>
          <a:stretch>
            <a:fillRect/>
          </a:stretch>
        </p:blipFill>
        <p:spPr>
          <a:xfrm>
            <a:off x="1066800" y="1371600"/>
            <a:ext cx="7010400" cy="39639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11189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152400"/>
            <a:ext cx="8229600" cy="762000"/>
          </a:xfrm>
        </p:spPr>
        <p:txBody>
          <a:bodyPr/>
          <a:lstStyle/>
          <a:p>
            <a:pPr eaLnBrk="1" hangingPunct="1"/>
            <a:r>
              <a:rPr lang="en-US" altLang="en-US" dirty="0" smtClean="0">
                <a:effectLst>
                  <a:outerShdw blurRad="38100" dist="38100" dir="2700000" algn="tl">
                    <a:srgbClr val="000000">
                      <a:alpha val="43137"/>
                    </a:srgbClr>
                  </a:outerShdw>
                </a:effectLst>
                <a:latin typeface="Calibri" panose="020F0502020204030204" pitchFamily="34" charset="0"/>
                <a:cs typeface="Arial" charset="0"/>
              </a:rPr>
              <a:t>What is the Buy-Back Program?</a:t>
            </a:r>
          </a:p>
        </p:txBody>
      </p:sp>
      <p:pic>
        <p:nvPicPr>
          <p:cNvPr id="8" name="Picture 7"/>
          <p:cNvPicPr>
            <a:picLocks noChangeAspect="1"/>
          </p:cNvPicPr>
          <p:nvPr/>
        </p:nvPicPr>
        <p:blipFill rotWithShape="1">
          <a:blip r:embed="rId3" cstate="screen">
            <a:extLst/>
          </a:blip>
          <a:srcRect/>
          <a:stretch/>
        </p:blipFill>
        <p:spPr>
          <a:xfrm>
            <a:off x="5279362" y="2459367"/>
            <a:ext cx="3429004" cy="3070844"/>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5311140" y="5638800"/>
            <a:ext cx="3482975" cy="523875"/>
          </a:xfrm>
          <a:prstGeom prst="rect">
            <a:avLst/>
          </a:prstGeom>
          <a:noFill/>
        </p:spPr>
        <p:txBody>
          <a:bodyPr>
            <a:spAutoFit/>
          </a:bodyPr>
          <a:lstStyle/>
          <a:p>
            <a:pPr algn="ctr" fontAlgn="auto">
              <a:spcBef>
                <a:spcPts val="0"/>
              </a:spcBef>
              <a:spcAft>
                <a:spcPts val="0"/>
              </a:spcAft>
              <a:defRPr/>
            </a:pPr>
            <a:r>
              <a:rPr lang="en-US" sz="1400" dirty="0">
                <a:cs typeface="+mn-cs"/>
              </a:rPr>
              <a:t>President Barack Obama with the late American Indian Activist Elouise Cobell</a:t>
            </a:r>
          </a:p>
        </p:txBody>
      </p:sp>
      <p:sp>
        <p:nvSpPr>
          <p:cNvPr id="7" name="Slide Number Placeholder 3"/>
          <p:cNvSpPr>
            <a:spLocks noGrp="1"/>
          </p:cNvSpPr>
          <p:nvPr>
            <p:ph type="sldNum" sz="quarter" idx="4294967295"/>
          </p:nvPr>
        </p:nvSpPr>
        <p:spPr>
          <a:xfrm>
            <a:off x="8305800" y="6400800"/>
            <a:ext cx="381000" cy="320675"/>
          </a:xfrm>
          <a:prstGeom prst="rect">
            <a:avLst/>
          </a:prstGeom>
        </p:spPr>
        <p:txBody>
          <a:bodyPr/>
          <a:lstStyle/>
          <a:p>
            <a:pPr>
              <a:defRPr/>
            </a:pPr>
            <a:fld id="{3B8A3694-CB6F-444F-9844-449B9AC3B59E}" type="slidenum">
              <a:rPr lang="en-GB"/>
              <a:pPr>
                <a:defRPr/>
              </a:pPr>
              <a:t>4</a:t>
            </a:fld>
            <a:endParaRPr lang="en-GB" dirty="0"/>
          </a:p>
        </p:txBody>
      </p:sp>
      <p:sp>
        <p:nvSpPr>
          <p:cNvPr id="11" name="Content Placeholder 2"/>
          <p:cNvSpPr txBox="1">
            <a:spLocks/>
          </p:cNvSpPr>
          <p:nvPr/>
        </p:nvSpPr>
        <p:spPr>
          <a:xfrm>
            <a:off x="457200" y="2817174"/>
            <a:ext cx="4876800" cy="5426074"/>
          </a:xfrm>
          <a:prstGeom prst="rect">
            <a:avLst/>
          </a:prstGeom>
        </p:spPr>
        <p:txBody>
          <a:bodyPr vert="horz" lIns="91440" tIns="45720" rIns="91440" bIns="45720" rtlCol="0">
            <a:normAutofit/>
          </a:bodyPr>
          <a:lstStyle>
            <a:lvl1pPr marL="342900" indent="-225425" algn="l" defTabSz="914400" rtl="0" eaLnBrk="1" latinLnBrk="0" hangingPunct="1">
              <a:spcBef>
                <a:spcPct val="20000"/>
              </a:spcBef>
              <a:buFont typeface="Arial" pitchFamily="34" charset="0"/>
              <a:buChar char="•"/>
              <a:defRPr sz="2400" kern="1200">
                <a:solidFill>
                  <a:schemeClr val="tx1">
                    <a:lumMod val="75000"/>
                    <a:lumOff val="25000"/>
                  </a:schemeClr>
                </a:solidFill>
                <a:latin typeface="Garamond" pitchFamily="18" charset="0"/>
                <a:ea typeface="+mn-ea"/>
                <a:cs typeface="Arial" pitchFamily="34" charset="0"/>
              </a:defRPr>
            </a:lvl1pPr>
            <a:lvl2pPr marL="687388" indent="-230188" algn="l" defTabSz="914400" rtl="0" eaLnBrk="1" latinLnBrk="0" hangingPunct="1">
              <a:spcBef>
                <a:spcPct val="20000"/>
              </a:spcBef>
              <a:buFont typeface="Arial" pitchFamily="34" charset="0"/>
              <a:buNone/>
              <a:defRPr sz="1800" kern="1200">
                <a:solidFill>
                  <a:srgbClr val="095B26"/>
                </a:solidFill>
                <a:latin typeface="Garamond" pitchFamily="18"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Garamond" pitchFamily="18"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400" kern="1200">
                <a:solidFill>
                  <a:srgbClr val="095B26"/>
                </a:solidFill>
                <a:latin typeface="Garamond" pitchFamily="18"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400" kern="1200">
                <a:solidFill>
                  <a:schemeClr val="tx1">
                    <a:lumMod val="50000"/>
                    <a:lumOff val="50000"/>
                  </a:schemeClr>
                </a:solidFill>
                <a:latin typeface="Garamond"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00100" indent="-342900">
              <a:defRPr/>
            </a:pPr>
            <a:r>
              <a:rPr lang="en-US" altLang="en-US" sz="2200" dirty="0" smtClean="0">
                <a:solidFill>
                  <a:schemeClr val="tx1"/>
                </a:solidFill>
                <a:latin typeface="Calibri" panose="020F0502020204030204" pitchFamily="34" charset="0"/>
                <a:cs typeface="Arial" charset="0"/>
              </a:rPr>
              <a:t>fractional interests </a:t>
            </a:r>
          </a:p>
          <a:p>
            <a:pPr marL="800100" indent="-342900">
              <a:defRPr/>
            </a:pPr>
            <a:r>
              <a:rPr lang="en-US" altLang="en-US" sz="2200" dirty="0" smtClean="0">
                <a:solidFill>
                  <a:schemeClr val="tx1"/>
                </a:solidFill>
                <a:latin typeface="Calibri" panose="020F0502020204030204" pitchFamily="34" charset="0"/>
                <a:cs typeface="Arial" charset="0"/>
              </a:rPr>
              <a:t>in trust or restricted land </a:t>
            </a:r>
          </a:p>
          <a:p>
            <a:pPr marL="800100" indent="-342900">
              <a:defRPr/>
            </a:pPr>
            <a:r>
              <a:rPr lang="en-US" altLang="en-US" sz="2200" dirty="0" smtClean="0">
                <a:solidFill>
                  <a:schemeClr val="tx1"/>
                </a:solidFill>
                <a:latin typeface="Calibri" panose="020F0502020204030204" pitchFamily="34" charset="0"/>
                <a:cs typeface="Arial" charset="0"/>
              </a:rPr>
              <a:t>at fair market value </a:t>
            </a:r>
          </a:p>
          <a:p>
            <a:pPr marL="800100" indent="-342900">
              <a:defRPr/>
            </a:pPr>
            <a:r>
              <a:rPr lang="en-US" altLang="en-US" sz="2200" dirty="0" smtClean="0">
                <a:solidFill>
                  <a:schemeClr val="tx1"/>
                </a:solidFill>
                <a:latin typeface="Calibri" panose="020F0502020204030204" pitchFamily="34" charset="0"/>
                <a:cs typeface="Arial" charset="0"/>
              </a:rPr>
              <a:t>from willing sellers</a:t>
            </a:r>
          </a:p>
          <a:p>
            <a:pPr marL="800100" indent="-342900">
              <a:spcAft>
                <a:spcPts val="1800"/>
              </a:spcAft>
              <a:defRPr/>
            </a:pPr>
            <a:r>
              <a:rPr lang="en-US" altLang="en-US" sz="2200" dirty="0" smtClean="0">
                <a:solidFill>
                  <a:schemeClr val="tx1"/>
                </a:solidFill>
                <a:latin typeface="Calibri" panose="020F0502020204030204" pitchFamily="34" charset="0"/>
                <a:cs typeface="Arial" charset="0"/>
              </a:rPr>
              <a:t>within a 10-year period</a:t>
            </a:r>
            <a:endParaRPr lang="en-US" altLang="en-US" sz="2200" dirty="0" smtClean="0">
              <a:solidFill>
                <a:schemeClr val="tx1"/>
              </a:solidFill>
              <a:latin typeface="Calibri" panose="020F0502020204030204" pitchFamily="34" charset="0"/>
            </a:endParaRPr>
          </a:p>
          <a:p>
            <a:pPr marL="117475" indent="0">
              <a:buFont typeface="Arial" pitchFamily="34" charset="0"/>
              <a:buNone/>
              <a:defRPr/>
            </a:pPr>
            <a:r>
              <a:rPr lang="en-US" sz="2200" b="1" dirty="0" smtClean="0">
                <a:solidFill>
                  <a:schemeClr val="tx1"/>
                </a:solidFill>
                <a:latin typeface="Calibri" panose="020F0502020204030204" pitchFamily="34" charset="0"/>
              </a:rPr>
              <a:t>Goal:  Keeps land in trust </a:t>
            </a:r>
            <a:r>
              <a:rPr lang="en-US" sz="2200" dirty="0" smtClean="0">
                <a:solidFill>
                  <a:schemeClr val="tx1"/>
                </a:solidFill>
                <a:latin typeface="Calibri" panose="020F0502020204030204" pitchFamily="34" charset="0"/>
              </a:rPr>
              <a:t>- purchased lands are immediately held in trust for the recognized </a:t>
            </a:r>
            <a:r>
              <a:rPr lang="en-US" sz="2200" b="1" dirty="0" smtClean="0">
                <a:solidFill>
                  <a:schemeClr val="tx1"/>
                </a:solidFill>
                <a:latin typeface="Calibri" panose="020F0502020204030204" pitchFamily="34" charset="0"/>
              </a:rPr>
              <a:t>tribe</a:t>
            </a:r>
            <a:r>
              <a:rPr lang="en-US" sz="2200" dirty="0" smtClean="0">
                <a:solidFill>
                  <a:schemeClr val="tx1"/>
                </a:solidFill>
                <a:latin typeface="Calibri" panose="020F0502020204030204" pitchFamily="34" charset="0"/>
              </a:rPr>
              <a:t> jurisdiction over the land</a:t>
            </a:r>
            <a:r>
              <a:rPr lang="en-US" sz="2000" dirty="0" smtClean="0">
                <a:solidFill>
                  <a:schemeClr val="tx1"/>
                </a:solidFill>
                <a:latin typeface="Calibri" panose="020F0502020204030204" pitchFamily="34" charset="0"/>
              </a:rPr>
              <a:t>.</a:t>
            </a:r>
            <a:endParaRPr lang="en-GB" altLang="en-US" sz="2000" dirty="0" smtClean="0">
              <a:latin typeface="Calibri" panose="020F0502020204030204" pitchFamily="34" charset="0"/>
              <a:cs typeface="Arial" charset="0"/>
            </a:endParaRPr>
          </a:p>
          <a:p>
            <a:pPr>
              <a:defRPr/>
            </a:pPr>
            <a:endParaRPr lang="en-US" altLang="en-US" sz="2000" dirty="0" smtClean="0">
              <a:latin typeface="Calibri" panose="020F0502020204030204" pitchFamily="34" charset="0"/>
              <a:cs typeface="Arial" charset="0"/>
            </a:endParaRPr>
          </a:p>
          <a:p>
            <a:pPr>
              <a:defRPr/>
            </a:pPr>
            <a:endParaRPr lang="en-US" altLang="en-US" sz="2000" dirty="0" smtClean="0">
              <a:latin typeface="Calibri" panose="020F0502020204030204" pitchFamily="34" charset="0"/>
              <a:cs typeface="Arial" charset="0"/>
            </a:endParaRPr>
          </a:p>
        </p:txBody>
      </p:sp>
      <p:sp>
        <p:nvSpPr>
          <p:cNvPr id="3" name="TextBox 2"/>
          <p:cNvSpPr txBox="1"/>
          <p:nvPr/>
        </p:nvSpPr>
        <p:spPr>
          <a:xfrm>
            <a:off x="457200" y="1371600"/>
            <a:ext cx="8251166" cy="1677382"/>
          </a:xfrm>
          <a:prstGeom prst="rect">
            <a:avLst/>
          </a:prstGeom>
          <a:noFill/>
        </p:spPr>
        <p:txBody>
          <a:bodyPr wrap="square" rtlCol="0">
            <a:spAutoFit/>
          </a:bodyPr>
          <a:lstStyle/>
          <a:p>
            <a:pPr marL="117475">
              <a:spcAft>
                <a:spcPts val="1800"/>
              </a:spcAft>
              <a:defRPr/>
            </a:pPr>
            <a:r>
              <a:rPr lang="en-US" altLang="en-US" sz="2200" dirty="0">
                <a:latin typeface="Calibri" panose="020F0502020204030204" pitchFamily="34" charset="0"/>
                <a:cs typeface="Arial" charset="0"/>
              </a:rPr>
              <a:t>Created to implement the </a:t>
            </a:r>
            <a:r>
              <a:rPr lang="en-US" altLang="en-US" sz="2200" b="1" dirty="0">
                <a:latin typeface="Calibri" panose="020F0502020204030204" pitchFamily="34" charset="0"/>
                <a:cs typeface="Arial" charset="0"/>
              </a:rPr>
              <a:t>land consolidation </a:t>
            </a:r>
            <a:r>
              <a:rPr lang="en-US" altLang="en-US" sz="2200" dirty="0">
                <a:latin typeface="Calibri" panose="020F0502020204030204" pitchFamily="34" charset="0"/>
                <a:cs typeface="Arial" charset="0"/>
              </a:rPr>
              <a:t>component of the </a:t>
            </a:r>
            <a:r>
              <a:rPr lang="en-US" altLang="en-US" sz="2200" b="1" dirty="0" err="1">
                <a:latin typeface="Calibri" panose="020F0502020204030204" pitchFamily="34" charset="0"/>
                <a:cs typeface="Arial" charset="0"/>
              </a:rPr>
              <a:t>Cobell</a:t>
            </a:r>
            <a:r>
              <a:rPr lang="en-US" altLang="en-US" sz="2200" b="1" dirty="0">
                <a:latin typeface="Calibri" panose="020F0502020204030204" pitchFamily="34" charset="0"/>
                <a:cs typeface="Arial" charset="0"/>
              </a:rPr>
              <a:t> Settlement </a:t>
            </a:r>
            <a:r>
              <a:rPr lang="en-US" altLang="en-US" sz="2200" b="1" dirty="0" smtClean="0">
                <a:latin typeface="Calibri" panose="020F0502020204030204" pitchFamily="34" charset="0"/>
                <a:cs typeface="Arial" charset="0"/>
              </a:rPr>
              <a:t>Agreement</a:t>
            </a:r>
            <a:r>
              <a:rPr lang="en-US" altLang="en-US" sz="2200" dirty="0" smtClean="0">
                <a:latin typeface="Calibri" panose="020F0502020204030204" pitchFamily="34" charset="0"/>
                <a:cs typeface="Arial" charset="0"/>
              </a:rPr>
              <a:t>, </a:t>
            </a:r>
            <a:r>
              <a:rPr lang="en-US" altLang="en-US" sz="2200" dirty="0">
                <a:latin typeface="Calibri" panose="020F0502020204030204" pitchFamily="34" charset="0"/>
                <a:cs typeface="Arial" charset="0"/>
              </a:rPr>
              <a:t>The Settlement provided a </a:t>
            </a:r>
            <a:r>
              <a:rPr lang="en-US" altLang="en-US" sz="2200" b="1" dirty="0">
                <a:latin typeface="Calibri" panose="020F0502020204030204" pitchFamily="34" charset="0"/>
                <a:cs typeface="Arial" charset="0"/>
              </a:rPr>
              <a:t>$1.9 billion fund</a:t>
            </a:r>
            <a:r>
              <a:rPr lang="en-US" altLang="en-US" sz="2200" dirty="0">
                <a:latin typeface="Calibri" panose="020F0502020204030204" pitchFamily="34" charset="0"/>
                <a:cs typeface="Arial" charset="0"/>
              </a:rPr>
              <a:t> to purchase: </a:t>
            </a:r>
          </a:p>
          <a:p>
            <a:pPr marL="117475" indent="0">
              <a:spcAft>
                <a:spcPts val="1800"/>
              </a:spcAft>
              <a:buFont typeface="Arial" charset="0"/>
              <a:buNone/>
              <a:defRPr/>
            </a:pPr>
            <a:endParaRPr lang="en-US" altLang="en-US" sz="2200" dirty="0">
              <a:latin typeface="Calibri" panose="020F0502020204030204" pitchFamily="34" charset="0"/>
              <a:cs typeface="Arial" charset="0"/>
            </a:endParaRPr>
          </a:p>
        </p:txBody>
      </p:sp>
    </p:spTree>
    <p:extLst>
      <p:ext uri="{BB962C8B-B14F-4D97-AF65-F5344CB8AC3E}">
        <p14:creationId xmlns:p14="http://schemas.microsoft.com/office/powerpoint/2010/main" val="1968966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2800" dirty="0" smtClean="0">
                <a:solidFill>
                  <a:srgbClr val="095B26"/>
                </a:solidFill>
                <a:effectLst>
                  <a:outerShdw blurRad="38100" dist="38100" dir="2700000" algn="tl">
                    <a:srgbClr val="000000">
                      <a:alpha val="43137"/>
                    </a:srgbClr>
                  </a:outerShdw>
                </a:effectLst>
                <a:latin typeface="+mj-lt"/>
              </a:rPr>
              <a:t>What is the Buy-Back Program?</a:t>
            </a:r>
            <a:endParaRPr lang="en-US" sz="2800" dirty="0">
              <a:solidFill>
                <a:srgbClr val="095B26"/>
              </a:solidFill>
              <a:effectLst>
                <a:outerShdw blurRad="38100" dist="38100" dir="2700000" algn="tl">
                  <a:srgbClr val="000000">
                    <a:alpha val="43137"/>
                  </a:srgbClr>
                </a:outerShdw>
              </a:effectLst>
              <a:latin typeface="+mj-lt"/>
            </a:endParaRPr>
          </a:p>
        </p:txBody>
      </p:sp>
      <p:sp>
        <p:nvSpPr>
          <p:cNvPr id="3" name="Content Placeholder 2"/>
          <p:cNvSpPr>
            <a:spLocks noGrp="1"/>
          </p:cNvSpPr>
          <p:nvPr>
            <p:ph idx="1"/>
          </p:nvPr>
        </p:nvSpPr>
        <p:spPr>
          <a:xfrm>
            <a:off x="609600" y="1371600"/>
            <a:ext cx="3124200" cy="4572000"/>
          </a:xfrm>
        </p:spPr>
        <p:txBody>
          <a:bodyPr>
            <a:noAutofit/>
          </a:bodyPr>
          <a:lstStyle/>
          <a:p>
            <a:pPr marL="0" indent="0">
              <a:buNone/>
            </a:pPr>
            <a:r>
              <a:rPr lang="en-US" sz="2200" b="1" dirty="0" smtClean="0">
                <a:solidFill>
                  <a:schemeClr val="tx1"/>
                </a:solidFill>
                <a:effectLst>
                  <a:outerShdw blurRad="38100" dist="38100" dir="2700000" algn="tl">
                    <a:srgbClr val="000000">
                      <a:alpha val="43137"/>
                    </a:srgbClr>
                  </a:outerShdw>
                </a:effectLst>
                <a:latin typeface="+mn-lt"/>
              </a:rPr>
              <a:t>Collaborative Effort</a:t>
            </a:r>
            <a:endParaRPr lang="en-US" sz="2200" dirty="0" smtClean="0">
              <a:solidFill>
                <a:schemeClr val="tx1"/>
              </a:solidFill>
              <a:effectLst>
                <a:outerShdw blurRad="38100" dist="38100" dir="2700000" algn="tl">
                  <a:srgbClr val="000000">
                    <a:alpha val="43137"/>
                  </a:srgbClr>
                </a:outerShdw>
              </a:effectLst>
              <a:latin typeface="+mn-lt"/>
            </a:endParaRPr>
          </a:p>
          <a:p>
            <a:pPr marL="0" indent="0">
              <a:buNone/>
            </a:pPr>
            <a:r>
              <a:rPr lang="en-US" sz="2200" dirty="0" smtClean="0">
                <a:solidFill>
                  <a:schemeClr val="tx1"/>
                </a:solidFill>
                <a:latin typeface="+mn-lt"/>
              </a:rPr>
              <a:t>To reduce the number of fractional interests in tracts of trust or restricted lands.</a:t>
            </a:r>
            <a:br>
              <a:rPr lang="en-US" sz="2200" dirty="0" smtClean="0">
                <a:solidFill>
                  <a:schemeClr val="tx1"/>
                </a:solidFill>
                <a:latin typeface="+mn-lt"/>
              </a:rPr>
            </a:br>
            <a:endParaRPr lang="en-US" sz="2200" dirty="0" smtClean="0">
              <a:solidFill>
                <a:schemeClr val="tx1"/>
              </a:solidFill>
              <a:latin typeface="+mn-lt"/>
            </a:endParaRPr>
          </a:p>
          <a:p>
            <a:pPr marL="0" indent="0">
              <a:buNone/>
            </a:pPr>
            <a:endParaRPr lang="en-US" sz="2200" dirty="0">
              <a:solidFill>
                <a:schemeClr val="tx1"/>
              </a:solidFill>
              <a:latin typeface="+mn-lt"/>
            </a:endParaRPr>
          </a:p>
          <a:p>
            <a:pPr marL="0" indent="0">
              <a:buNone/>
            </a:pPr>
            <a:r>
              <a:rPr lang="en-US" sz="2200" i="1" dirty="0" smtClean="0">
                <a:solidFill>
                  <a:schemeClr val="tx1"/>
                </a:solidFill>
                <a:latin typeface="+mn-lt"/>
              </a:rPr>
              <a:t>Fractionated </a:t>
            </a:r>
            <a:r>
              <a:rPr lang="en-US" sz="2200" i="1" dirty="0">
                <a:solidFill>
                  <a:schemeClr val="tx1"/>
                </a:solidFill>
                <a:latin typeface="+mn-lt"/>
              </a:rPr>
              <a:t>tracts are defined as any tract with </a:t>
            </a:r>
            <a:r>
              <a:rPr lang="en-US" sz="2200" b="1" i="1" dirty="0">
                <a:solidFill>
                  <a:schemeClr val="tx1"/>
                </a:solidFill>
                <a:latin typeface="+mn-lt"/>
              </a:rPr>
              <a:t>more than one </a:t>
            </a:r>
            <a:r>
              <a:rPr lang="en-US" sz="2200" b="1" i="1" dirty="0" smtClean="0">
                <a:solidFill>
                  <a:schemeClr val="tx1"/>
                </a:solidFill>
                <a:latin typeface="+mn-lt"/>
              </a:rPr>
              <a:t>landowner.</a:t>
            </a:r>
            <a:endParaRPr lang="en-US" sz="2200" i="1" dirty="0">
              <a:solidFill>
                <a:schemeClr val="tx1"/>
              </a:solidFill>
              <a:latin typeface="+mn-lt"/>
            </a:endParaRPr>
          </a:p>
          <a:p>
            <a:pPr marL="117475" indent="0">
              <a:buNone/>
            </a:pPr>
            <a:endParaRPr lang="en-US" sz="2200" dirty="0" smtClean="0">
              <a:solidFill>
                <a:schemeClr val="tx1"/>
              </a:solidFill>
            </a:endParaRPr>
          </a:p>
          <a:p>
            <a:endParaRPr lang="en-US" sz="2200" dirty="0" smtClean="0">
              <a:solidFill>
                <a:schemeClr val="tx1"/>
              </a:solidFill>
            </a:endParaRPr>
          </a:p>
          <a:p>
            <a:endParaRPr lang="en-GB" sz="2200" dirty="0" smtClean="0"/>
          </a:p>
          <a:p>
            <a:endParaRPr lang="en-US" sz="2200" dirty="0" smtClean="0"/>
          </a:p>
          <a:p>
            <a:endParaRPr lang="en-US" sz="2200" dirty="0" smtClean="0"/>
          </a:p>
          <a:p>
            <a:endParaRPr lang="en-US" sz="2200" dirty="0"/>
          </a:p>
        </p:txBody>
      </p:sp>
      <p:sp>
        <p:nvSpPr>
          <p:cNvPr id="4" name="Slide Number Placeholder 3"/>
          <p:cNvSpPr>
            <a:spLocks noGrp="1"/>
          </p:cNvSpPr>
          <p:nvPr>
            <p:ph type="sldNum" sz="quarter" idx="12"/>
          </p:nvPr>
        </p:nvSpPr>
        <p:spPr/>
        <p:txBody>
          <a:bodyPr/>
          <a:lstStyle/>
          <a:p>
            <a:fld id="{D9A76D90-2454-4658-BC93-0350D266CC7D}" type="slidenum">
              <a:rPr lang="en-GB" smtClean="0"/>
              <a:pPr/>
              <a:t>5</a:t>
            </a:fld>
            <a:endParaRPr lang="en-GB" dirty="0"/>
          </a:p>
        </p:txBody>
      </p:sp>
      <p:graphicFrame>
        <p:nvGraphicFramePr>
          <p:cNvPr id="6" name="Diagram 5"/>
          <p:cNvGraphicFramePr/>
          <p:nvPr>
            <p:extLst>
              <p:ext uri="{D42A27DB-BD31-4B8C-83A1-F6EECF244321}">
                <p14:modId xmlns:p14="http://schemas.microsoft.com/office/powerpoint/2010/main" val="3664801517"/>
              </p:ext>
            </p:extLst>
          </p:nvPr>
        </p:nvGraphicFramePr>
        <p:xfrm>
          <a:off x="2971800" y="1295400"/>
          <a:ext cx="6477000" cy="48503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4572000" y="2092643"/>
            <a:ext cx="1600200" cy="954107"/>
          </a:xfrm>
          <a:prstGeom prst="rect">
            <a:avLst/>
          </a:prstGeom>
          <a:noFill/>
        </p:spPr>
        <p:txBody>
          <a:bodyPr wrap="square" rtlCol="0">
            <a:spAutoFit/>
          </a:bodyPr>
          <a:lstStyle/>
          <a:p>
            <a:pPr marL="114300" indent="-114300">
              <a:buFont typeface="Arial" panose="020B0604020202020204" pitchFamily="34" charset="0"/>
              <a:buChar char="•"/>
            </a:pPr>
            <a:r>
              <a:rPr lang="en-US" sz="1400" b="1" dirty="0" smtClean="0">
                <a:effectLst>
                  <a:outerShdw blurRad="38100" dist="38100" dir="2700000" algn="tl">
                    <a:srgbClr val="000000">
                      <a:alpha val="43137"/>
                    </a:srgbClr>
                  </a:outerShdw>
                </a:effectLst>
                <a:latin typeface="Calibri" panose="020F0502020204030204" pitchFamily="34" charset="0"/>
              </a:rPr>
              <a:t>Program Office</a:t>
            </a:r>
          </a:p>
          <a:p>
            <a:pPr marL="114300" indent="-114300">
              <a:buFont typeface="Arial" panose="020B0604020202020204" pitchFamily="34" charset="0"/>
              <a:buChar char="•"/>
            </a:pPr>
            <a:r>
              <a:rPr lang="en-US" sz="1400" b="1" dirty="0" smtClean="0">
                <a:effectLst>
                  <a:outerShdw blurRad="38100" dist="38100" dir="2700000" algn="tl">
                    <a:srgbClr val="000000">
                      <a:alpha val="43137"/>
                    </a:srgbClr>
                  </a:outerShdw>
                </a:effectLst>
                <a:latin typeface="Calibri" panose="020F0502020204030204" pitchFamily="34" charset="0"/>
              </a:rPr>
              <a:t>BLM</a:t>
            </a:r>
          </a:p>
          <a:p>
            <a:pPr marL="114300" indent="-114300">
              <a:buFont typeface="Arial" panose="020B0604020202020204" pitchFamily="34" charset="0"/>
              <a:buChar char="•"/>
            </a:pPr>
            <a:r>
              <a:rPr lang="en-US" sz="1400" b="1" dirty="0" smtClean="0">
                <a:effectLst>
                  <a:outerShdw blurRad="38100" dist="38100" dir="2700000" algn="tl">
                    <a:srgbClr val="000000">
                      <a:alpha val="43137"/>
                    </a:srgbClr>
                  </a:outerShdw>
                </a:effectLst>
                <a:latin typeface="Calibri" panose="020F0502020204030204" pitchFamily="34" charset="0"/>
              </a:rPr>
              <a:t>DME</a:t>
            </a:r>
          </a:p>
          <a:p>
            <a:pPr marL="114300" indent="-114300">
              <a:buFont typeface="Arial" panose="020B0604020202020204" pitchFamily="34" charset="0"/>
              <a:buChar char="•"/>
            </a:pPr>
            <a:r>
              <a:rPr lang="en-US" sz="1400" b="1" dirty="0" smtClean="0">
                <a:effectLst>
                  <a:outerShdw blurRad="38100" dist="38100" dir="2700000" algn="tl">
                    <a:srgbClr val="000000">
                      <a:alpha val="43137"/>
                    </a:srgbClr>
                  </a:outerShdw>
                </a:effectLst>
                <a:latin typeface="Calibri" panose="020F0502020204030204" pitchFamily="34" charset="0"/>
              </a:rPr>
              <a:t>OAS</a:t>
            </a:r>
          </a:p>
        </p:txBody>
      </p:sp>
      <p:sp>
        <p:nvSpPr>
          <p:cNvPr id="9" name="TextBox 8"/>
          <p:cNvSpPr txBox="1"/>
          <p:nvPr/>
        </p:nvSpPr>
        <p:spPr>
          <a:xfrm>
            <a:off x="5867400" y="2092643"/>
            <a:ext cx="2286000" cy="954107"/>
          </a:xfrm>
          <a:prstGeom prst="rect">
            <a:avLst/>
          </a:prstGeom>
          <a:noFill/>
        </p:spPr>
        <p:txBody>
          <a:bodyPr wrap="square" rtlCol="0">
            <a:spAutoFit/>
          </a:bodyPr>
          <a:lstStyle/>
          <a:p>
            <a:pPr marL="114300" indent="-114300">
              <a:buFont typeface="Arial" panose="020B0604020202020204" pitchFamily="34" charset="0"/>
              <a:buChar char="•"/>
            </a:pPr>
            <a:r>
              <a:rPr lang="en-US" sz="1400" b="1" dirty="0" smtClean="0">
                <a:effectLst>
                  <a:outerShdw blurRad="38100" dist="38100" dir="2700000" algn="tl">
                    <a:srgbClr val="000000">
                      <a:alpha val="43137"/>
                    </a:srgbClr>
                  </a:outerShdw>
                </a:effectLst>
              </a:rPr>
              <a:t>BIA (AC, LTRO, Local Agencies)</a:t>
            </a:r>
          </a:p>
          <a:p>
            <a:pPr marL="114300" indent="-114300">
              <a:buFont typeface="Arial" panose="020B0604020202020204" pitchFamily="34" charset="0"/>
              <a:buChar char="•"/>
            </a:pPr>
            <a:r>
              <a:rPr lang="en-US" sz="1400" b="1" dirty="0" smtClean="0">
                <a:effectLst>
                  <a:outerShdw blurRad="38100" dist="38100" dir="2700000" algn="tl">
                    <a:srgbClr val="000000">
                      <a:alpha val="43137"/>
                    </a:srgbClr>
                  </a:outerShdw>
                </a:effectLst>
              </a:rPr>
              <a:t>OST (Trust Services, Field Operations, TBCC)</a:t>
            </a:r>
          </a:p>
        </p:txBody>
      </p:sp>
      <p:sp>
        <p:nvSpPr>
          <p:cNvPr id="10" name="TextBox 9"/>
          <p:cNvSpPr txBox="1"/>
          <p:nvPr/>
        </p:nvSpPr>
        <p:spPr>
          <a:xfrm>
            <a:off x="5641829" y="1600200"/>
            <a:ext cx="1152671" cy="492443"/>
          </a:xfrm>
          <a:prstGeom prst="rect">
            <a:avLst/>
          </a:prstGeom>
          <a:noFill/>
        </p:spPr>
        <p:txBody>
          <a:bodyPr wrap="square" rtlCol="0">
            <a:spAutoFit/>
          </a:bodyPr>
          <a:lstStyle/>
          <a:p>
            <a:pPr algn="ctr"/>
            <a:r>
              <a:rPr lang="en-US" sz="2600" b="1" dirty="0" smtClean="0">
                <a:effectLst>
                  <a:outerShdw blurRad="38100" dist="38100" dir="2700000" algn="tl">
                    <a:srgbClr val="000000">
                      <a:alpha val="43137"/>
                    </a:srgbClr>
                  </a:outerShdw>
                </a:effectLst>
                <a:latin typeface="Calibri" panose="020F0502020204030204" pitchFamily="34" charset="0"/>
              </a:rPr>
              <a:t>DOI</a:t>
            </a:r>
            <a:endParaRPr lang="en-US" sz="2600" b="1"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656190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76200"/>
            <a:ext cx="8229600" cy="1143000"/>
          </a:xfrm>
        </p:spPr>
        <p:txBody>
          <a:bodyPr>
            <a:normAutofit/>
          </a:bodyPr>
          <a:lstStyle/>
          <a:p>
            <a:pPr>
              <a:defRPr/>
            </a:pPr>
            <a:r>
              <a:rPr lang="en-US" dirty="0" smtClean="0">
                <a:effectLst>
                  <a:outerShdw blurRad="38100" dist="38100" dir="2700000" algn="tl">
                    <a:srgbClr val="000000">
                      <a:alpha val="43137"/>
                    </a:srgbClr>
                  </a:outerShdw>
                </a:effectLst>
                <a:latin typeface="+mj-lt"/>
              </a:rPr>
              <a:t>Fractionation</a:t>
            </a:r>
            <a:r>
              <a:rPr lang="en-US" dirty="0"/>
              <a:t/>
            </a:r>
            <a:br>
              <a:rPr lang="en-US" dirty="0"/>
            </a:br>
            <a:r>
              <a:rPr lang="en-US" sz="2400" dirty="0" smtClean="0">
                <a:solidFill>
                  <a:schemeClr val="tx1"/>
                </a:solidFill>
                <a:effectLst>
                  <a:outerShdw blurRad="38100" dist="38100" dir="2700000" algn="tl">
                    <a:srgbClr val="000000">
                      <a:alpha val="43137"/>
                    </a:srgbClr>
                  </a:outerShdw>
                </a:effectLst>
                <a:latin typeface="+mn-lt"/>
              </a:rPr>
              <a:t>A serious problem facing tribal communities</a:t>
            </a:r>
            <a:endParaRPr lang="en-US" altLang="en-US" sz="2400" dirty="0" smtClean="0">
              <a:solidFill>
                <a:schemeClr val="tx1"/>
              </a:solidFill>
              <a:effectLst>
                <a:outerShdw blurRad="38100" dist="38100" dir="2700000" algn="tl">
                  <a:srgbClr val="000000">
                    <a:alpha val="43137"/>
                  </a:srgbClr>
                </a:outerShdw>
              </a:effectLst>
              <a:latin typeface="+mn-lt"/>
            </a:endParaRPr>
          </a:p>
        </p:txBody>
      </p:sp>
      <p:sp>
        <p:nvSpPr>
          <p:cNvPr id="20" name="Text Box 1"/>
          <p:cNvSpPr txBox="1"/>
          <p:nvPr/>
        </p:nvSpPr>
        <p:spPr>
          <a:xfrm>
            <a:off x="3505199" y="6220950"/>
            <a:ext cx="2899123" cy="30480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400" i="1" kern="1400" dirty="0" smtClean="0">
                <a:effectLst/>
                <a:ea typeface="Times New Roman"/>
              </a:rPr>
              <a:t>For illustrative purposes only</a:t>
            </a:r>
            <a:endParaRPr lang="en-US" sz="1400" i="1" kern="1400" dirty="0">
              <a:effectLst/>
              <a:ea typeface="Times New Roman"/>
            </a:endParaRPr>
          </a:p>
        </p:txBody>
      </p:sp>
      <p:sp>
        <p:nvSpPr>
          <p:cNvPr id="6" name="Rectangle 5"/>
          <p:cNvSpPr/>
          <p:nvPr/>
        </p:nvSpPr>
        <p:spPr>
          <a:xfrm>
            <a:off x="457200" y="1447437"/>
            <a:ext cx="3276600" cy="5632311"/>
          </a:xfrm>
          <a:prstGeom prst="rect">
            <a:avLst/>
          </a:prstGeom>
        </p:spPr>
        <p:txBody>
          <a:bodyPr wrap="square">
            <a:spAutoFit/>
          </a:bodyPr>
          <a:lstStyle/>
          <a:p>
            <a:pPr marL="342900" indent="-342900">
              <a:buFont typeface="Arial" panose="020B0604020202020204" pitchFamily="34" charset="0"/>
              <a:buChar char="•"/>
            </a:pPr>
            <a:r>
              <a:rPr lang="en-US" dirty="0"/>
              <a:t>As </a:t>
            </a:r>
            <a:r>
              <a:rPr lang="en-US" dirty="0" smtClean="0"/>
              <a:t>tracts (or allotments) of lands </a:t>
            </a:r>
            <a:r>
              <a:rPr lang="en-US" dirty="0"/>
              <a:t>are passed down through generations, they gain more and more individual </a:t>
            </a:r>
            <a:r>
              <a:rPr lang="en-US" dirty="0" smtClean="0"/>
              <a:t>owners.</a:t>
            </a:r>
          </a:p>
          <a:p>
            <a:pPr marL="342900" indent="-342900"/>
            <a:endParaRPr lang="en-US" dirty="0" smtClean="0"/>
          </a:p>
          <a:p>
            <a:pPr marL="342900" indent="-342900">
              <a:buFont typeface="Arial" panose="020B0604020202020204" pitchFamily="34" charset="0"/>
              <a:buChar char="•"/>
            </a:pPr>
            <a:r>
              <a:rPr lang="en-US" kern="1400" dirty="0" smtClean="0">
                <a:solidFill>
                  <a:srgbClr val="212120"/>
                </a:solidFill>
                <a:ea typeface="Times New Roman"/>
              </a:rPr>
              <a:t>Because the number of owners make it difficult to use the land, </a:t>
            </a:r>
            <a:r>
              <a:rPr lang="en-US" kern="1400" dirty="0">
                <a:solidFill>
                  <a:srgbClr val="212120"/>
                </a:solidFill>
                <a:ea typeface="Times New Roman"/>
              </a:rPr>
              <a:t>these allotments often lie idle and cannot be used for any </a:t>
            </a:r>
            <a:r>
              <a:rPr lang="en-US" kern="1400" dirty="0" smtClean="0">
                <a:solidFill>
                  <a:srgbClr val="212120"/>
                </a:solidFill>
                <a:ea typeface="Times New Roman"/>
              </a:rPr>
              <a:t>beneficial purpose.</a:t>
            </a:r>
          </a:p>
          <a:p>
            <a:pPr marL="342900" indent="-342900">
              <a:buFont typeface="Arial" panose="020B0604020202020204" pitchFamily="34" charset="0"/>
              <a:buChar char="•"/>
            </a:pPr>
            <a:endParaRPr lang="en-US" kern="1400" dirty="0" smtClean="0">
              <a:solidFill>
                <a:srgbClr val="212120"/>
              </a:solidFill>
              <a:ea typeface="Times New Roman"/>
            </a:endParaRPr>
          </a:p>
          <a:p>
            <a:pPr marL="342900" indent="-342900">
              <a:buFont typeface="Arial" panose="020B0604020202020204" pitchFamily="34" charset="0"/>
              <a:buChar char="•"/>
            </a:pPr>
            <a:r>
              <a:rPr lang="en-US" kern="1400" dirty="0" smtClean="0">
                <a:solidFill>
                  <a:srgbClr val="212120"/>
                </a:solidFill>
                <a:ea typeface="Times New Roman"/>
              </a:rPr>
              <a:t>There </a:t>
            </a:r>
            <a:r>
              <a:rPr lang="en-US" kern="1400" dirty="0">
                <a:solidFill>
                  <a:srgbClr val="212120"/>
                </a:solidFill>
                <a:ea typeface="Times New Roman"/>
              </a:rPr>
              <a:t>are approximately 150 </a:t>
            </a:r>
            <a:r>
              <a:rPr lang="en-US" kern="1400" dirty="0" smtClean="0">
                <a:solidFill>
                  <a:srgbClr val="212120"/>
                </a:solidFill>
                <a:ea typeface="Times New Roman"/>
              </a:rPr>
              <a:t>tribal locations </a:t>
            </a:r>
            <a:r>
              <a:rPr lang="en-US" kern="1400" dirty="0">
                <a:solidFill>
                  <a:srgbClr val="212120"/>
                </a:solidFill>
                <a:ea typeface="Times New Roman"/>
              </a:rPr>
              <a:t>with fractionated </a:t>
            </a:r>
            <a:r>
              <a:rPr lang="en-US" kern="1400" dirty="0" smtClean="0">
                <a:solidFill>
                  <a:srgbClr val="212120"/>
                </a:solidFill>
                <a:ea typeface="Times New Roman"/>
              </a:rPr>
              <a:t>land</a:t>
            </a:r>
            <a:r>
              <a:rPr lang="en-US" kern="1400" dirty="0">
                <a:solidFill>
                  <a:srgbClr val="212120"/>
                </a:solidFill>
                <a:ea typeface="Times New Roman"/>
              </a:rPr>
              <a:t>, with approximately </a:t>
            </a:r>
            <a:r>
              <a:rPr lang="en-US" kern="1400" dirty="0" smtClean="0">
                <a:solidFill>
                  <a:srgbClr val="212120"/>
                </a:solidFill>
                <a:ea typeface="Times New Roman"/>
              </a:rPr>
              <a:t>245,000 </a:t>
            </a:r>
            <a:r>
              <a:rPr lang="en-US" kern="1400" dirty="0">
                <a:solidFill>
                  <a:srgbClr val="212120"/>
                </a:solidFill>
                <a:ea typeface="Times New Roman"/>
              </a:rPr>
              <a:t>unique </a:t>
            </a:r>
            <a:r>
              <a:rPr lang="en-US" kern="1400" dirty="0" smtClean="0">
                <a:solidFill>
                  <a:srgbClr val="212120"/>
                </a:solidFill>
                <a:ea typeface="Times New Roman"/>
              </a:rPr>
              <a:t>owners.</a:t>
            </a:r>
            <a:endParaRPr lang="en-US" kern="1400" dirty="0">
              <a:solidFill>
                <a:srgbClr val="212120"/>
              </a:solidFill>
              <a:ea typeface="Times New Roman"/>
            </a:endParaRPr>
          </a:p>
          <a:p>
            <a:pPr marL="285750" indent="-285750">
              <a:buFont typeface="Arial" panose="020B0604020202020204" pitchFamily="34" charset="0"/>
              <a:buChar char="•"/>
            </a:pPr>
            <a:endParaRPr lang="en-US" kern="1400" dirty="0" smtClean="0">
              <a:solidFill>
                <a:srgbClr val="212120"/>
              </a:solidFill>
              <a:latin typeface="Garamond" panose="02020404030301010803" pitchFamily="18" charset="0"/>
              <a:ea typeface="Times New Roman"/>
            </a:endParaRPr>
          </a:p>
          <a:p>
            <a:pPr marL="285750" indent="-285750">
              <a:buFont typeface="Arial" panose="020B0604020202020204" pitchFamily="34" charset="0"/>
              <a:buChar char="•"/>
            </a:pPr>
            <a:endParaRPr lang="en-US" dirty="0">
              <a:latin typeface="Garamond" panose="02020404030301010803" pitchFamily="18" charset="0"/>
            </a:endParaRPr>
          </a:p>
        </p:txBody>
      </p:sp>
      <p:sp>
        <p:nvSpPr>
          <p:cNvPr id="14" name="Slide Number Placeholder 3"/>
          <p:cNvSpPr>
            <a:spLocks noGrp="1"/>
          </p:cNvSpPr>
          <p:nvPr>
            <p:ph type="sldNum" sz="quarter" idx="12"/>
          </p:nvPr>
        </p:nvSpPr>
        <p:spPr>
          <a:xfrm>
            <a:off x="8305800" y="6400800"/>
            <a:ext cx="381000" cy="320675"/>
          </a:xfrm>
        </p:spPr>
        <p:txBody>
          <a:bodyPr/>
          <a:lstStyle/>
          <a:p>
            <a:fld id="{D9A76D90-2454-4658-BC93-0350D266CC7D}" type="slidenum">
              <a:rPr lang="en-GB" smtClean="0"/>
              <a:pPr/>
              <a:t>6</a:t>
            </a:fld>
            <a:endParaRPr lang="en-GB" dirty="0"/>
          </a:p>
        </p:txBody>
      </p:sp>
      <p:pic>
        <p:nvPicPr>
          <p:cNvPr id="2" name="Picture 1"/>
          <p:cNvPicPr>
            <a:picLocks noChangeAspect="1"/>
          </p:cNvPicPr>
          <p:nvPr/>
        </p:nvPicPr>
        <p:blipFill>
          <a:blip r:embed="rId3"/>
          <a:stretch>
            <a:fillRect/>
          </a:stretch>
        </p:blipFill>
        <p:spPr>
          <a:xfrm>
            <a:off x="3733800" y="1447800"/>
            <a:ext cx="5341047" cy="4800600"/>
          </a:xfrm>
          <a:prstGeom prst="rect">
            <a:avLst/>
          </a:prstGeom>
          <a:solidFill>
            <a:srgbClr val="0070C0"/>
          </a:solidFill>
        </p:spPr>
      </p:pic>
      <p:pic>
        <p:nvPicPr>
          <p:cNvPr id="7" name="Picture 2" descr="C:\Users\Shawn B\AppData\Local\Microsoft\Windows\Temporary Internet Files\Content.IE5\UE00RUBJ\MCj04344110000[1].wmf"/>
          <p:cNvPicPr>
            <a:picLocks noChangeAspect="1" noChangeArrowheads="1"/>
          </p:cNvPicPr>
          <p:nvPr/>
        </p:nvPicPr>
        <p:blipFill>
          <a:blip r:embed="rId4" cstate="print"/>
          <a:srcRect/>
          <a:stretch>
            <a:fillRect/>
          </a:stretch>
        </p:blipFill>
        <p:spPr bwMode="auto">
          <a:xfrm>
            <a:off x="7869855" y="5625075"/>
            <a:ext cx="1204992" cy="1191750"/>
          </a:xfrm>
          <a:prstGeom prst="rect">
            <a:avLst/>
          </a:prstGeom>
          <a:noFill/>
        </p:spPr>
      </p:pic>
    </p:spTree>
    <p:extLst>
      <p:ext uri="{BB962C8B-B14F-4D97-AF65-F5344CB8AC3E}">
        <p14:creationId xmlns:p14="http://schemas.microsoft.com/office/powerpoint/2010/main" val="806664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p>
            <a:r>
              <a:rPr lang="en-US" dirty="0">
                <a:effectLst>
                  <a:outerShdw blurRad="38100" dist="38100" dir="2700000" algn="tl">
                    <a:srgbClr val="000000">
                      <a:alpha val="43137"/>
                    </a:srgbClr>
                  </a:outerShdw>
                </a:effectLst>
                <a:latin typeface="+mj-lt"/>
              </a:rPr>
              <a:t>Why is </a:t>
            </a:r>
            <a:r>
              <a:rPr lang="en-US" dirty="0" smtClean="0">
                <a:effectLst>
                  <a:outerShdw blurRad="38100" dist="38100" dir="2700000" algn="tl">
                    <a:srgbClr val="000000">
                      <a:alpha val="43137"/>
                    </a:srgbClr>
                  </a:outerShdw>
                </a:effectLst>
                <a:latin typeface="+mj-lt"/>
              </a:rPr>
              <a:t>land consolidation </a:t>
            </a:r>
            <a:r>
              <a:rPr lang="en-US" dirty="0">
                <a:effectLst>
                  <a:outerShdw blurRad="38100" dist="38100" dir="2700000" algn="tl">
                    <a:srgbClr val="000000">
                      <a:alpha val="43137"/>
                    </a:srgbClr>
                  </a:outerShdw>
                </a:effectLst>
                <a:latin typeface="+mj-lt"/>
              </a:rPr>
              <a:t>important?</a:t>
            </a:r>
          </a:p>
        </p:txBody>
      </p:sp>
      <p:sp>
        <p:nvSpPr>
          <p:cNvPr id="4" name="Slide Number Placeholder 3"/>
          <p:cNvSpPr>
            <a:spLocks noGrp="1"/>
          </p:cNvSpPr>
          <p:nvPr>
            <p:ph type="sldNum" sz="quarter" idx="12"/>
          </p:nvPr>
        </p:nvSpPr>
        <p:spPr/>
        <p:txBody>
          <a:bodyPr/>
          <a:lstStyle/>
          <a:p>
            <a:fld id="{D9A76D90-2454-4658-BC93-0350D266CC7D}" type="slidenum">
              <a:rPr lang="en-GB" smtClean="0"/>
              <a:pPr/>
              <a:t>7</a:t>
            </a:fld>
            <a:endParaRPr lang="en-GB" dirty="0"/>
          </a:p>
        </p:txBody>
      </p:sp>
      <p:sp>
        <p:nvSpPr>
          <p:cNvPr id="6" name="Content Placeholder 2"/>
          <p:cNvSpPr txBox="1">
            <a:spLocks/>
          </p:cNvSpPr>
          <p:nvPr/>
        </p:nvSpPr>
        <p:spPr>
          <a:xfrm>
            <a:off x="609600" y="1504950"/>
            <a:ext cx="8001000" cy="4038600"/>
          </a:xfrm>
          <a:prstGeom prst="rect">
            <a:avLst/>
          </a:prstGeom>
        </p:spPr>
        <p:txBody>
          <a:bodyPr vert="horz" lIns="91440" tIns="45720" rIns="91440" bIns="45720" rtlCol="0">
            <a:noAutofit/>
          </a:bodyPr>
          <a:lstStyle>
            <a:lvl1pPr marL="342900" indent="-225425" algn="l" defTabSz="914400" rtl="0" eaLnBrk="1" latinLnBrk="0" hangingPunct="1">
              <a:spcBef>
                <a:spcPct val="20000"/>
              </a:spcBef>
              <a:buFont typeface="Arial" pitchFamily="34" charset="0"/>
              <a:buChar char="•"/>
              <a:defRPr sz="2400" kern="1200">
                <a:solidFill>
                  <a:schemeClr val="tx1">
                    <a:lumMod val="75000"/>
                    <a:lumOff val="25000"/>
                  </a:schemeClr>
                </a:solidFill>
                <a:latin typeface="Garamond" pitchFamily="18" charset="0"/>
                <a:ea typeface="+mn-ea"/>
                <a:cs typeface="Arial" pitchFamily="34" charset="0"/>
              </a:defRPr>
            </a:lvl1pPr>
            <a:lvl2pPr marL="687388" indent="-230188" algn="l" defTabSz="914400" rtl="0" eaLnBrk="1" latinLnBrk="0" hangingPunct="1">
              <a:spcBef>
                <a:spcPct val="20000"/>
              </a:spcBef>
              <a:buFont typeface="Arial" pitchFamily="34" charset="0"/>
              <a:buNone/>
              <a:defRPr sz="1800" kern="1200">
                <a:solidFill>
                  <a:srgbClr val="095B26"/>
                </a:solidFill>
                <a:latin typeface="Garamond" pitchFamily="18"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Garamond" pitchFamily="18"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400" kern="1200">
                <a:solidFill>
                  <a:srgbClr val="095B26"/>
                </a:solidFill>
                <a:latin typeface="Garamond" pitchFamily="18"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400" kern="1200">
                <a:solidFill>
                  <a:schemeClr val="tx1">
                    <a:lumMod val="50000"/>
                    <a:lumOff val="50000"/>
                  </a:schemeClr>
                </a:solidFill>
                <a:latin typeface="Garamond"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342900">
              <a:spcAft>
                <a:spcPts val="1200"/>
              </a:spcAft>
            </a:pPr>
            <a:r>
              <a:rPr lang="en-GB" b="1" dirty="0" smtClean="0">
                <a:solidFill>
                  <a:schemeClr val="tx1"/>
                </a:solidFill>
                <a:effectLst>
                  <a:outerShdw blurRad="38100" dist="38100" dir="2700000" algn="tl">
                    <a:srgbClr val="000000">
                      <a:alpha val="43137"/>
                    </a:srgbClr>
                  </a:outerShdw>
                </a:effectLst>
                <a:latin typeface="+mn-lt"/>
              </a:rPr>
              <a:t>Prevents loss of land</a:t>
            </a:r>
          </a:p>
          <a:p>
            <a:pPr marL="0" indent="0">
              <a:spcAft>
                <a:spcPts val="1200"/>
              </a:spcAft>
              <a:buNone/>
            </a:pPr>
            <a:endParaRPr lang="en-GB" b="1" dirty="0" smtClean="0">
              <a:solidFill>
                <a:schemeClr val="tx1"/>
              </a:solidFill>
              <a:effectLst>
                <a:outerShdw blurRad="38100" dist="38100" dir="2700000" algn="tl">
                  <a:srgbClr val="000000">
                    <a:alpha val="43137"/>
                  </a:srgbClr>
                </a:outerShdw>
              </a:effectLst>
              <a:latin typeface="+mn-lt"/>
            </a:endParaRPr>
          </a:p>
          <a:p>
            <a:pPr indent="-342900">
              <a:spcAft>
                <a:spcPts val="1200"/>
              </a:spcAft>
            </a:pPr>
            <a:r>
              <a:rPr lang="en-GB" b="1" dirty="0" smtClean="0">
                <a:solidFill>
                  <a:schemeClr val="tx1"/>
                </a:solidFill>
                <a:effectLst>
                  <a:outerShdw blurRad="38100" dist="38100" dir="2700000" algn="tl">
                    <a:srgbClr val="000000">
                      <a:alpha val="43137"/>
                    </a:srgbClr>
                  </a:outerShdw>
                </a:effectLst>
                <a:latin typeface="+mn-lt"/>
              </a:rPr>
              <a:t>Strengthens tribal sovereignty</a:t>
            </a:r>
          </a:p>
          <a:p>
            <a:pPr marL="0" indent="0">
              <a:spcAft>
                <a:spcPts val="1200"/>
              </a:spcAft>
              <a:buNone/>
            </a:pPr>
            <a:endParaRPr lang="en-GB" b="1" dirty="0" smtClean="0">
              <a:solidFill>
                <a:schemeClr val="tx1"/>
              </a:solidFill>
              <a:effectLst>
                <a:outerShdw blurRad="38100" dist="38100" dir="2700000" algn="tl">
                  <a:srgbClr val="000000">
                    <a:alpha val="43137"/>
                  </a:srgbClr>
                </a:outerShdw>
              </a:effectLst>
              <a:latin typeface="+mn-lt"/>
            </a:endParaRPr>
          </a:p>
          <a:p>
            <a:pPr indent="-342900">
              <a:spcAft>
                <a:spcPts val="1200"/>
              </a:spcAft>
            </a:pPr>
            <a:r>
              <a:rPr lang="en-GB" b="1" dirty="0" smtClean="0">
                <a:solidFill>
                  <a:schemeClr val="tx1"/>
                </a:solidFill>
                <a:effectLst>
                  <a:outerShdw blurRad="38100" dist="38100" dir="2700000" algn="tl">
                    <a:srgbClr val="000000">
                      <a:alpha val="43137"/>
                    </a:srgbClr>
                  </a:outerShdw>
                </a:effectLst>
                <a:latin typeface="+mn-lt"/>
              </a:rPr>
              <a:t>Promotes </a:t>
            </a:r>
            <a:r>
              <a:rPr lang="en-GB" b="1" dirty="0">
                <a:solidFill>
                  <a:schemeClr val="tx1"/>
                </a:solidFill>
                <a:effectLst>
                  <a:outerShdw blurRad="38100" dist="38100" dir="2700000" algn="tl">
                    <a:srgbClr val="000000">
                      <a:alpha val="43137"/>
                    </a:srgbClr>
                  </a:outerShdw>
                </a:effectLst>
                <a:latin typeface="+mn-lt"/>
              </a:rPr>
              <a:t>better land </a:t>
            </a:r>
            <a:r>
              <a:rPr lang="en-GB" b="1" dirty="0" smtClean="0">
                <a:solidFill>
                  <a:schemeClr val="tx1"/>
                </a:solidFill>
                <a:effectLst>
                  <a:outerShdw blurRad="38100" dist="38100" dir="2700000" algn="tl">
                    <a:srgbClr val="000000">
                      <a:alpha val="43137"/>
                    </a:srgbClr>
                  </a:outerShdw>
                </a:effectLst>
                <a:latin typeface="+mn-lt"/>
              </a:rPr>
              <a:t>use</a:t>
            </a:r>
          </a:p>
          <a:p>
            <a:pPr indent="-342900">
              <a:spcAft>
                <a:spcPts val="1200"/>
              </a:spcAft>
            </a:pPr>
            <a:endParaRPr lang="en-GB" b="1" dirty="0" smtClean="0">
              <a:solidFill>
                <a:schemeClr val="tx1"/>
              </a:solidFill>
              <a:effectLst>
                <a:outerShdw blurRad="38100" dist="38100" dir="2700000" algn="tl">
                  <a:srgbClr val="000000">
                    <a:alpha val="43137"/>
                  </a:srgbClr>
                </a:outerShdw>
              </a:effectLst>
              <a:latin typeface="+mn-lt"/>
            </a:endParaRPr>
          </a:p>
          <a:p>
            <a:pPr indent="-342900">
              <a:spcAft>
                <a:spcPts val="1200"/>
              </a:spcAft>
            </a:pPr>
            <a:r>
              <a:rPr lang="en-GB" b="1" dirty="0" smtClean="0">
                <a:solidFill>
                  <a:schemeClr val="tx1"/>
                </a:solidFill>
                <a:effectLst>
                  <a:outerShdw blurRad="38100" dist="38100" dir="2700000" algn="tl">
                    <a:srgbClr val="000000">
                      <a:alpha val="43137"/>
                    </a:srgbClr>
                  </a:outerShdw>
                </a:effectLst>
                <a:latin typeface="+mn-lt"/>
              </a:rPr>
              <a:t>Keeps income in Indian communities</a:t>
            </a:r>
            <a:endParaRPr lang="en-GB" b="1" dirty="0">
              <a:solidFill>
                <a:schemeClr val="tx1"/>
              </a:solidFill>
              <a:effectLst>
                <a:outerShdw blurRad="38100" dist="38100" dir="2700000" algn="tl">
                  <a:srgbClr val="000000">
                    <a:alpha val="43137"/>
                  </a:srgbClr>
                </a:outerShdw>
              </a:effectLst>
              <a:latin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469896"/>
            <a:ext cx="2701418" cy="3493834"/>
          </a:xfrm>
          <a:prstGeom prst="rect">
            <a:avLst/>
          </a:prstGeom>
          <a:ln w="6350">
            <a:solidFill>
              <a:schemeClr val="tx1"/>
            </a:solidFill>
          </a:ln>
          <a:effectLst>
            <a:outerShdw blurRad="292100" dist="139700" dir="2700000" algn="tl" rotWithShape="0">
              <a:srgbClr val="333333">
                <a:alpha val="65000"/>
              </a:srgbClr>
            </a:outerShdw>
          </a:effectLst>
        </p:spPr>
      </p:pic>
      <p:sp>
        <p:nvSpPr>
          <p:cNvPr id="5" name="TextBox 4"/>
          <p:cNvSpPr txBox="1"/>
          <p:nvPr/>
        </p:nvSpPr>
        <p:spPr>
          <a:xfrm>
            <a:off x="5998908" y="6019800"/>
            <a:ext cx="2895601" cy="523220"/>
          </a:xfrm>
          <a:prstGeom prst="rect">
            <a:avLst/>
          </a:prstGeom>
          <a:noFill/>
        </p:spPr>
        <p:txBody>
          <a:bodyPr wrap="square" rtlCol="0">
            <a:spAutoFit/>
          </a:bodyPr>
          <a:lstStyle/>
          <a:p>
            <a:r>
              <a:rPr lang="en-US" sz="1400" dirty="0" smtClean="0"/>
              <a:t>Advertisement from the Department of the Interior, circa 1911</a:t>
            </a:r>
            <a:endParaRPr lang="en-US" sz="1400" dirty="0"/>
          </a:p>
        </p:txBody>
      </p:sp>
    </p:spTree>
    <p:extLst>
      <p:ext uri="{BB962C8B-B14F-4D97-AF65-F5344CB8AC3E}">
        <p14:creationId xmlns:p14="http://schemas.microsoft.com/office/powerpoint/2010/main" val="2561560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a:bodyPr>
          <a:lstStyle/>
          <a:p>
            <a:r>
              <a:rPr lang="en-US" dirty="0" smtClean="0">
                <a:effectLst>
                  <a:outerShdw blurRad="38100" dist="38100" dir="2700000" algn="tl">
                    <a:srgbClr val="000000">
                      <a:alpha val="43137"/>
                    </a:srgbClr>
                  </a:outerShdw>
                </a:effectLst>
                <a:latin typeface="+mj-lt"/>
              </a:rPr>
              <a:t>How Does the Program Work?</a:t>
            </a:r>
            <a:endParaRPr lang="en-US" dirty="0">
              <a:effectLst>
                <a:outerShdw blurRad="38100" dist="38100" dir="2700000" algn="tl">
                  <a:srgbClr val="000000">
                    <a:alpha val="43137"/>
                  </a:srgbClr>
                </a:outerShdw>
              </a:effectLst>
              <a:latin typeface="+mj-lt"/>
            </a:endParaRPr>
          </a:p>
        </p:txBody>
      </p:sp>
      <p:sp>
        <p:nvSpPr>
          <p:cNvPr id="3" name="Content Placeholder 2"/>
          <p:cNvSpPr>
            <a:spLocks noGrp="1"/>
          </p:cNvSpPr>
          <p:nvPr>
            <p:ph idx="1"/>
          </p:nvPr>
        </p:nvSpPr>
        <p:spPr>
          <a:xfrm>
            <a:off x="457200" y="929653"/>
            <a:ext cx="8382000" cy="3366122"/>
          </a:xfrm>
        </p:spPr>
        <p:txBody>
          <a:bodyPr>
            <a:noAutofit/>
          </a:bodyPr>
          <a:lstStyle/>
          <a:p>
            <a:pPr marL="457200" lvl="1" indent="-457200" fontAlgn="base">
              <a:spcAft>
                <a:spcPts val="1200"/>
              </a:spcAft>
              <a:buFont typeface="+mj-lt"/>
              <a:buAutoNum type="arabicPeriod"/>
            </a:pPr>
            <a:r>
              <a:rPr lang="en-US" sz="2000" dirty="0">
                <a:solidFill>
                  <a:schemeClr val="tx1"/>
                </a:solidFill>
                <a:latin typeface="+mj-lt"/>
              </a:rPr>
              <a:t>The Buy-Back Program </a:t>
            </a:r>
            <a:r>
              <a:rPr lang="en-US" sz="2000" b="1" dirty="0" smtClean="0">
                <a:solidFill>
                  <a:schemeClr val="tx1"/>
                </a:solidFill>
                <a:latin typeface="+mj-lt"/>
              </a:rPr>
              <a:t>makes </a:t>
            </a:r>
            <a:r>
              <a:rPr lang="en-US" sz="2000" b="1" dirty="0">
                <a:solidFill>
                  <a:schemeClr val="tx1"/>
                </a:solidFill>
                <a:latin typeface="+mj-lt"/>
              </a:rPr>
              <a:t>offers to purchase fractional interests</a:t>
            </a:r>
            <a:r>
              <a:rPr lang="en-US" sz="2000" dirty="0">
                <a:solidFill>
                  <a:schemeClr val="tx1"/>
                </a:solidFill>
                <a:latin typeface="+mj-lt"/>
              </a:rPr>
              <a:t> in trust or restricted  </a:t>
            </a:r>
            <a:r>
              <a:rPr lang="en-US" sz="2000" dirty="0" smtClean="0">
                <a:solidFill>
                  <a:schemeClr val="tx1"/>
                </a:solidFill>
                <a:latin typeface="+mj-lt"/>
              </a:rPr>
              <a:t>lands (tracts </a:t>
            </a:r>
            <a:r>
              <a:rPr lang="en-US" sz="2000" dirty="0">
                <a:solidFill>
                  <a:schemeClr val="tx1"/>
                </a:solidFill>
                <a:latin typeface="+mj-lt"/>
              </a:rPr>
              <a:t>with more than one </a:t>
            </a:r>
            <a:r>
              <a:rPr lang="en-US" sz="2000" dirty="0" smtClean="0">
                <a:solidFill>
                  <a:schemeClr val="tx1"/>
                </a:solidFill>
                <a:latin typeface="+mj-lt"/>
              </a:rPr>
              <a:t>owner).</a:t>
            </a:r>
            <a:endParaRPr lang="en-US" sz="2000" b="1" dirty="0">
              <a:solidFill>
                <a:schemeClr val="tx1"/>
              </a:solidFill>
              <a:latin typeface="+mj-lt"/>
            </a:endParaRPr>
          </a:p>
          <a:p>
            <a:pPr marL="457200" lvl="1" indent="-457200" fontAlgn="base">
              <a:spcAft>
                <a:spcPts val="1200"/>
              </a:spcAft>
              <a:buFont typeface="+mj-lt"/>
              <a:buAutoNum type="arabicPeriod"/>
            </a:pPr>
            <a:r>
              <a:rPr lang="en-US" sz="2000" dirty="0" smtClean="0">
                <a:solidFill>
                  <a:schemeClr val="tx1"/>
                </a:solidFill>
                <a:latin typeface="+mj-lt"/>
              </a:rPr>
              <a:t>Landowners can </a:t>
            </a:r>
            <a:r>
              <a:rPr lang="en-US" sz="2000" b="1" dirty="0" smtClean="0">
                <a:solidFill>
                  <a:schemeClr val="tx1"/>
                </a:solidFill>
                <a:latin typeface="+mj-lt"/>
              </a:rPr>
              <a:t>choose to sell some, all, or none of their fractional land interests</a:t>
            </a:r>
            <a:r>
              <a:rPr lang="en-US" sz="2000" dirty="0" smtClean="0">
                <a:solidFill>
                  <a:schemeClr val="tx1"/>
                </a:solidFill>
                <a:latin typeface="+mj-lt"/>
              </a:rPr>
              <a:t>.  Participation in the Program is strictly voluntary.</a:t>
            </a:r>
          </a:p>
          <a:p>
            <a:pPr marL="457200" lvl="1" indent="-457200" fontAlgn="base">
              <a:spcAft>
                <a:spcPts val="1200"/>
              </a:spcAft>
              <a:buFont typeface="+mj-lt"/>
              <a:buAutoNum type="arabicPeriod"/>
            </a:pPr>
            <a:r>
              <a:rPr lang="en-US" sz="2000" dirty="0" smtClean="0">
                <a:solidFill>
                  <a:schemeClr val="tx1"/>
                </a:solidFill>
                <a:latin typeface="+mj-lt"/>
              </a:rPr>
              <a:t>Landowners will receive payments in their </a:t>
            </a:r>
            <a:r>
              <a:rPr lang="en-US" sz="2000" b="1" dirty="0" smtClean="0">
                <a:solidFill>
                  <a:schemeClr val="tx1"/>
                </a:solidFill>
                <a:latin typeface="+mj-lt"/>
              </a:rPr>
              <a:t>Individual Indian Money (IIM) accounts</a:t>
            </a:r>
            <a:r>
              <a:rPr lang="en-US" sz="2000" dirty="0" smtClean="0">
                <a:solidFill>
                  <a:schemeClr val="tx1"/>
                </a:solidFill>
                <a:latin typeface="+mj-lt"/>
              </a:rPr>
              <a:t> for interests that they choose to sell.</a:t>
            </a:r>
          </a:p>
          <a:p>
            <a:pPr marL="457200" lvl="1" indent="-457200" fontAlgn="base">
              <a:spcAft>
                <a:spcPts val="1200"/>
              </a:spcAft>
              <a:buFont typeface="+mj-lt"/>
              <a:buAutoNum type="arabicPeriod"/>
            </a:pPr>
            <a:r>
              <a:rPr lang="en-US" sz="2000" dirty="0" smtClean="0">
                <a:solidFill>
                  <a:schemeClr val="tx1"/>
                </a:solidFill>
                <a:latin typeface="+mj-lt"/>
              </a:rPr>
              <a:t>Purchased </a:t>
            </a:r>
            <a:r>
              <a:rPr lang="en-US" sz="2000" dirty="0">
                <a:solidFill>
                  <a:schemeClr val="tx1"/>
                </a:solidFill>
                <a:latin typeface="+mj-lt"/>
              </a:rPr>
              <a:t>interests will be immediately </a:t>
            </a:r>
            <a:r>
              <a:rPr lang="en-US" sz="2000" b="1" dirty="0" smtClean="0">
                <a:solidFill>
                  <a:schemeClr val="tx1"/>
                </a:solidFill>
                <a:latin typeface="+mj-lt"/>
              </a:rPr>
              <a:t>held in </a:t>
            </a:r>
            <a:r>
              <a:rPr lang="en-US" sz="2000" b="1" dirty="0">
                <a:solidFill>
                  <a:schemeClr val="tx1"/>
                </a:solidFill>
                <a:latin typeface="+mj-lt"/>
              </a:rPr>
              <a:t>trust </a:t>
            </a:r>
            <a:r>
              <a:rPr lang="en-US" sz="2000" b="1" dirty="0" smtClean="0">
                <a:solidFill>
                  <a:schemeClr val="tx1"/>
                </a:solidFill>
                <a:latin typeface="+mj-lt"/>
              </a:rPr>
              <a:t>for </a:t>
            </a:r>
            <a:r>
              <a:rPr lang="en-US" sz="2000" b="1" dirty="0">
                <a:solidFill>
                  <a:schemeClr val="tx1"/>
                </a:solidFill>
                <a:latin typeface="+mj-lt"/>
              </a:rPr>
              <a:t>the </a:t>
            </a:r>
            <a:r>
              <a:rPr lang="en-US" sz="2000" b="1" dirty="0" smtClean="0">
                <a:solidFill>
                  <a:schemeClr val="tx1"/>
                </a:solidFill>
                <a:latin typeface="+mj-lt"/>
              </a:rPr>
              <a:t>tribe </a:t>
            </a:r>
            <a:r>
              <a:rPr lang="en-US" sz="2000" dirty="0">
                <a:solidFill>
                  <a:schemeClr val="tx1"/>
                </a:solidFill>
                <a:latin typeface="+mj-lt"/>
              </a:rPr>
              <a:t>with jurisdiction over the </a:t>
            </a:r>
            <a:r>
              <a:rPr lang="en-US" sz="2000" dirty="0" smtClean="0">
                <a:solidFill>
                  <a:schemeClr val="tx1"/>
                </a:solidFill>
                <a:latin typeface="+mj-lt"/>
              </a:rPr>
              <a:t>land.</a:t>
            </a:r>
            <a:endParaRPr lang="en-US" sz="2000" dirty="0">
              <a:solidFill>
                <a:schemeClr val="tx1"/>
              </a:solidFill>
              <a:latin typeface="+mj-lt"/>
            </a:endParaRPr>
          </a:p>
        </p:txBody>
      </p:sp>
      <p:sp>
        <p:nvSpPr>
          <p:cNvPr id="4" name="Slide Number Placeholder 3"/>
          <p:cNvSpPr>
            <a:spLocks noGrp="1"/>
          </p:cNvSpPr>
          <p:nvPr>
            <p:ph type="sldNum" sz="quarter" idx="12"/>
          </p:nvPr>
        </p:nvSpPr>
        <p:spPr/>
        <p:txBody>
          <a:bodyPr/>
          <a:lstStyle/>
          <a:p>
            <a:fld id="{D9A76D90-2454-4658-BC93-0350D266CC7D}" type="slidenum">
              <a:rPr lang="en-GB" smtClean="0"/>
              <a:pPr/>
              <a:t>8</a:t>
            </a:fld>
            <a:endParaRPr lang="en-GB" dirty="0"/>
          </a:p>
        </p:txBody>
      </p:sp>
      <p:pic>
        <p:nvPicPr>
          <p:cNvPr id="8" name="Picture 7"/>
          <p:cNvPicPr>
            <a:picLocks noChangeAspect="1"/>
          </p:cNvPicPr>
          <p:nvPr/>
        </p:nvPicPr>
        <p:blipFill rotWithShape="1">
          <a:blip r:embed="rId3"/>
          <a:srcRect b="15433"/>
          <a:stretch/>
        </p:blipFill>
        <p:spPr>
          <a:xfrm>
            <a:off x="1933575" y="4267200"/>
            <a:ext cx="5276850" cy="1373070"/>
          </a:xfrm>
          <a:prstGeom prst="rect">
            <a:avLst/>
          </a:prstGeom>
        </p:spPr>
      </p:pic>
      <p:sp>
        <p:nvSpPr>
          <p:cNvPr id="7" name="Rounded Rectangle 6"/>
          <p:cNvSpPr/>
          <p:nvPr/>
        </p:nvSpPr>
        <p:spPr>
          <a:xfrm>
            <a:off x="1933574" y="5640270"/>
            <a:ext cx="5276851" cy="96123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effectLst>
                <a:outerShdw blurRad="38100" dist="38100" dir="2700000" algn="tl">
                  <a:srgbClr val="000000">
                    <a:alpha val="43137"/>
                  </a:srgbClr>
                </a:outerShdw>
              </a:effectLst>
            </a:endParaRPr>
          </a:p>
          <a:p>
            <a:pPr algn="ctr"/>
            <a:r>
              <a:rPr lang="en-US" b="1" dirty="0" smtClean="0">
                <a:solidFill>
                  <a:schemeClr val="tx1"/>
                </a:solidFill>
                <a:effectLst>
                  <a:outerShdw blurRad="38100" dist="38100" dir="2700000" algn="tl">
                    <a:srgbClr val="000000">
                      <a:alpha val="43137"/>
                    </a:srgbClr>
                  </a:outerShdw>
                </a:effectLst>
              </a:rPr>
              <a:t>Tribal </a:t>
            </a:r>
            <a:r>
              <a:rPr lang="en-US" b="1" dirty="0">
                <a:solidFill>
                  <a:schemeClr val="tx1"/>
                </a:solidFill>
                <a:effectLst>
                  <a:outerShdw blurRad="38100" dist="38100" dir="2700000" algn="tl">
                    <a:srgbClr val="000000">
                      <a:alpha val="43137"/>
                    </a:srgbClr>
                  </a:outerShdw>
                </a:effectLst>
              </a:rPr>
              <a:t>Nation</a:t>
            </a:r>
          </a:p>
          <a:p>
            <a:pPr algn="ctr"/>
            <a:endParaRPr lang="en-US" dirty="0"/>
          </a:p>
        </p:txBody>
      </p:sp>
    </p:spTree>
    <p:extLst>
      <p:ext uri="{BB962C8B-B14F-4D97-AF65-F5344CB8AC3E}">
        <p14:creationId xmlns:p14="http://schemas.microsoft.com/office/powerpoint/2010/main" val="2357566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306" y="5181600"/>
            <a:ext cx="2013694" cy="1676400"/>
          </a:xfrm>
          <a:prstGeom prst="rect">
            <a:avLst/>
          </a:prstGeom>
        </p:spPr>
      </p:pic>
      <p:sp>
        <p:nvSpPr>
          <p:cNvPr id="4098" name="Title 1"/>
          <p:cNvSpPr>
            <a:spLocks noGrp="1"/>
          </p:cNvSpPr>
          <p:nvPr>
            <p:ph type="title"/>
          </p:nvPr>
        </p:nvSpPr>
        <p:spPr>
          <a:xfrm>
            <a:off x="457200" y="152400"/>
            <a:ext cx="8229600" cy="762000"/>
          </a:xfrm>
        </p:spPr>
        <p:txBody>
          <a:bodyPr/>
          <a:lstStyle/>
          <a:p>
            <a:pPr eaLnBrk="1" hangingPunct="1"/>
            <a:r>
              <a:rPr lang="en-US" altLang="en-US" dirty="0" smtClean="0">
                <a:effectLst>
                  <a:outerShdw blurRad="38100" dist="38100" dir="2700000" algn="tl">
                    <a:srgbClr val="000000">
                      <a:alpha val="43137"/>
                    </a:srgbClr>
                  </a:outerShdw>
                </a:effectLst>
                <a:latin typeface="+mj-lt"/>
                <a:cs typeface="Arial" charset="0"/>
              </a:rPr>
              <a:t>Program Priorities?</a:t>
            </a:r>
          </a:p>
        </p:txBody>
      </p:sp>
      <p:sp>
        <p:nvSpPr>
          <p:cNvPr id="4" name="Slide Number Placeholder 3"/>
          <p:cNvSpPr>
            <a:spLocks noGrp="1"/>
          </p:cNvSpPr>
          <p:nvPr>
            <p:ph type="sldNum" sz="quarter" idx="4294967295"/>
          </p:nvPr>
        </p:nvSpPr>
        <p:spPr>
          <a:xfrm>
            <a:off x="8305800" y="6400800"/>
            <a:ext cx="381000" cy="320675"/>
          </a:xfrm>
          <a:prstGeom prst="rect">
            <a:avLst/>
          </a:prstGeom>
        </p:spPr>
        <p:txBody>
          <a:bodyPr/>
          <a:lstStyle/>
          <a:p>
            <a:pPr>
              <a:defRPr/>
            </a:pPr>
            <a:fld id="{1557326E-3EAC-42AA-8FC1-83AD99777100}" type="slidenum">
              <a:rPr lang="en-GB"/>
              <a:pPr>
                <a:defRPr/>
              </a:pPr>
              <a:t>9</a:t>
            </a:fld>
            <a:endParaRPr lang="en-GB" dirty="0"/>
          </a:p>
        </p:txBody>
      </p:sp>
      <p:sp>
        <p:nvSpPr>
          <p:cNvPr id="8" name="Content Placeholder 4"/>
          <p:cNvSpPr txBox="1">
            <a:spLocks/>
          </p:cNvSpPr>
          <p:nvPr/>
        </p:nvSpPr>
        <p:spPr>
          <a:xfrm>
            <a:off x="457200" y="1143000"/>
            <a:ext cx="8064500" cy="5075238"/>
          </a:xfrm>
          <a:prstGeom prst="rect">
            <a:avLst/>
          </a:prstGeom>
        </p:spPr>
        <p:txBody>
          <a:bodyPr vert="horz" lIns="91440" tIns="45720" rIns="91440" bIns="45720" rtlCol="0">
            <a:normAutofit/>
          </a:bodyPr>
          <a:lstStyle>
            <a:lvl1pPr marL="342900" indent="-225425" algn="l" defTabSz="914400" rtl="0" eaLnBrk="1" latinLnBrk="0" hangingPunct="1">
              <a:spcBef>
                <a:spcPct val="20000"/>
              </a:spcBef>
              <a:buFont typeface="Arial" pitchFamily="34" charset="0"/>
              <a:buChar char="•"/>
              <a:defRPr sz="2400" kern="1200">
                <a:solidFill>
                  <a:schemeClr val="tx1">
                    <a:lumMod val="75000"/>
                    <a:lumOff val="25000"/>
                  </a:schemeClr>
                </a:solidFill>
                <a:latin typeface="Garamond" pitchFamily="18" charset="0"/>
                <a:ea typeface="+mn-ea"/>
                <a:cs typeface="Arial" pitchFamily="34" charset="0"/>
              </a:defRPr>
            </a:lvl1pPr>
            <a:lvl2pPr marL="687388" indent="-230188" algn="l" defTabSz="914400" rtl="0" eaLnBrk="1" latinLnBrk="0" hangingPunct="1">
              <a:spcBef>
                <a:spcPct val="20000"/>
              </a:spcBef>
              <a:buFont typeface="Arial" pitchFamily="34" charset="0"/>
              <a:buNone/>
              <a:defRPr sz="1800" kern="1200">
                <a:solidFill>
                  <a:srgbClr val="095B26"/>
                </a:solidFill>
                <a:latin typeface="Garamond" pitchFamily="18"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Garamond" pitchFamily="18"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400" kern="1200">
                <a:solidFill>
                  <a:srgbClr val="095B26"/>
                </a:solidFill>
                <a:latin typeface="Garamond" pitchFamily="18"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400" kern="1200">
                <a:solidFill>
                  <a:schemeClr val="tx1">
                    <a:lumMod val="50000"/>
                    <a:lumOff val="50000"/>
                  </a:schemeClr>
                </a:solidFill>
                <a:latin typeface="Garamond"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6075" indent="-346075">
              <a:spcAft>
                <a:spcPts val="2400"/>
              </a:spcAft>
              <a:buFont typeface="+mj-lt"/>
              <a:buAutoNum type="arabicPeriod"/>
            </a:pPr>
            <a:r>
              <a:rPr lang="en-US" b="1" dirty="0" smtClean="0">
                <a:solidFill>
                  <a:schemeClr val="tx1"/>
                </a:solidFill>
                <a:effectLst>
                  <a:outerShdw blurRad="38100" dist="38100" dir="2700000" algn="tl">
                    <a:srgbClr val="000000">
                      <a:alpha val="43137"/>
                    </a:srgbClr>
                  </a:outerShdw>
                </a:effectLst>
                <a:latin typeface="+mn-lt"/>
              </a:rPr>
              <a:t>Landowners:</a:t>
            </a:r>
            <a:r>
              <a:rPr lang="en-US" b="1" dirty="0">
                <a:solidFill>
                  <a:schemeClr val="tx1"/>
                </a:solidFill>
                <a:effectLst>
                  <a:outerShdw blurRad="38100" dist="38100" dir="2700000" algn="tl">
                    <a:srgbClr val="000000">
                      <a:alpha val="43137"/>
                    </a:srgbClr>
                  </a:outerShdw>
                </a:effectLst>
                <a:latin typeface="+mn-lt"/>
              </a:rPr>
              <a:t> </a:t>
            </a:r>
            <a:r>
              <a:rPr lang="en-US" b="1" dirty="0" smtClean="0">
                <a:solidFill>
                  <a:schemeClr val="tx1"/>
                </a:solidFill>
                <a:effectLst>
                  <a:outerShdw blurRad="38100" dist="38100" dir="2700000" algn="tl">
                    <a:srgbClr val="000000">
                      <a:alpha val="43137"/>
                    </a:srgbClr>
                  </a:outerShdw>
                </a:effectLst>
                <a:latin typeface="+mn-lt"/>
              </a:rPr>
              <a:t> </a:t>
            </a:r>
            <a:r>
              <a:rPr lang="en-US" dirty="0" smtClean="0">
                <a:solidFill>
                  <a:schemeClr val="tx1"/>
                </a:solidFill>
                <a:latin typeface="+mn-lt"/>
              </a:rPr>
              <a:t>Foster informed landowners; responsible decision making; and Program participation.</a:t>
            </a:r>
          </a:p>
          <a:p>
            <a:pPr marL="346075" indent="-346075">
              <a:spcAft>
                <a:spcPts val="2400"/>
              </a:spcAft>
              <a:buFont typeface="+mj-lt"/>
              <a:buAutoNum type="arabicPeriod"/>
            </a:pPr>
            <a:r>
              <a:rPr lang="en-US" b="1" dirty="0" smtClean="0">
                <a:solidFill>
                  <a:schemeClr val="tx1"/>
                </a:solidFill>
                <a:effectLst>
                  <a:outerShdw blurRad="38100" dist="38100" dir="2700000" algn="tl">
                    <a:srgbClr val="000000">
                      <a:alpha val="43137"/>
                    </a:srgbClr>
                  </a:outerShdw>
                </a:effectLst>
                <a:latin typeface="+mn-lt"/>
              </a:rPr>
              <a:t>Tribes</a:t>
            </a:r>
            <a:r>
              <a:rPr lang="en-US" dirty="0" smtClean="0">
                <a:solidFill>
                  <a:schemeClr val="tx1"/>
                </a:solidFill>
                <a:effectLst>
                  <a:outerShdw blurRad="38100" dist="38100" dir="2700000" algn="tl">
                    <a:srgbClr val="000000">
                      <a:alpha val="43137"/>
                    </a:srgbClr>
                  </a:outerShdw>
                </a:effectLst>
                <a:latin typeface="+mn-lt"/>
              </a:rPr>
              <a:t>:  </a:t>
            </a:r>
            <a:r>
              <a:rPr lang="en-US" dirty="0" smtClean="0">
                <a:solidFill>
                  <a:schemeClr val="tx1"/>
                </a:solidFill>
                <a:latin typeface="+mn-lt"/>
              </a:rPr>
              <a:t>Strengthen partnerships and respect and uphold tribal sovereignty.  Tailor efforts to each location based on tribal involvement and priorities.</a:t>
            </a:r>
          </a:p>
          <a:p>
            <a:pPr marL="346075" indent="-346075">
              <a:spcAft>
                <a:spcPts val="2400"/>
              </a:spcAft>
              <a:buFont typeface="+mj-lt"/>
              <a:buAutoNum type="arabicPeriod"/>
            </a:pPr>
            <a:r>
              <a:rPr lang="en-US" b="1" dirty="0" smtClean="0">
                <a:solidFill>
                  <a:schemeClr val="tx1"/>
                </a:solidFill>
                <a:effectLst>
                  <a:outerShdw blurRad="38100" dist="38100" dir="2700000" algn="tl">
                    <a:srgbClr val="000000">
                      <a:alpha val="43137"/>
                    </a:srgbClr>
                  </a:outerShdw>
                </a:effectLst>
                <a:latin typeface="+mn-lt"/>
              </a:rPr>
              <a:t>Timely use of the Fund</a:t>
            </a:r>
            <a:r>
              <a:rPr lang="en-US" dirty="0" smtClean="0">
                <a:solidFill>
                  <a:schemeClr val="tx1"/>
                </a:solidFill>
                <a:effectLst>
                  <a:outerShdw blurRad="38100" dist="38100" dir="2700000" algn="tl">
                    <a:srgbClr val="000000">
                      <a:alpha val="43137"/>
                    </a:srgbClr>
                  </a:outerShdw>
                </a:effectLst>
                <a:latin typeface="+mn-lt"/>
              </a:rPr>
              <a:t>:  </a:t>
            </a:r>
            <a:r>
              <a:rPr lang="en-US" dirty="0" smtClean="0">
                <a:solidFill>
                  <a:schemeClr val="tx1"/>
                </a:solidFill>
                <a:latin typeface="+mn-lt"/>
              </a:rPr>
              <a:t>Expend the Trust Land Consolidation Fund by purchasing land from interested landowners to reduce fractionation and expand tribal ownership.  Remain flexible and open to constant learning and improvement.</a:t>
            </a:r>
          </a:p>
          <a:p>
            <a:pPr marL="117475" indent="0">
              <a:buNone/>
            </a:pPr>
            <a:endParaRPr lang="en-US" dirty="0" smtClean="0">
              <a:solidFill>
                <a:schemeClr val="tx1"/>
              </a:solidFill>
              <a:latin typeface="+mn-lt"/>
            </a:endParaRPr>
          </a:p>
          <a:p>
            <a:pPr marL="574675" indent="-457200">
              <a:buFont typeface="+mj-lt"/>
              <a:buAutoNum type="arabicPeriod"/>
            </a:pPr>
            <a:endParaRPr lang="en-US" dirty="0" smtClean="0">
              <a:solidFill>
                <a:schemeClr val="tx1"/>
              </a:solidFill>
            </a:endParaRPr>
          </a:p>
        </p:txBody>
      </p:sp>
    </p:spTree>
    <p:extLst>
      <p:ext uri="{BB962C8B-B14F-4D97-AF65-F5344CB8AC3E}">
        <p14:creationId xmlns:p14="http://schemas.microsoft.com/office/powerpoint/2010/main" val="3048472693"/>
      </p:ext>
    </p:extLst>
  </p:cSld>
  <p:clrMapOvr>
    <a:masterClrMapping/>
  </p:clrMapOvr>
</p:sld>
</file>

<file path=ppt/theme/theme1.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16458</TotalTime>
  <Words>3528</Words>
  <Application>Microsoft Office PowerPoint</Application>
  <PresentationFormat>On-screen Show (4:3)</PresentationFormat>
  <Paragraphs>307</Paragraphs>
  <Slides>30</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Garamond</vt:lpstr>
      <vt:lpstr>Times New Roman</vt:lpstr>
      <vt:lpstr>Wingdings</vt:lpstr>
      <vt:lpstr>Blank</vt:lpstr>
      <vt:lpstr>PowerPoint Presentation</vt:lpstr>
      <vt:lpstr>Presentation Overview </vt:lpstr>
      <vt:lpstr>Introductions</vt:lpstr>
      <vt:lpstr>What is the Buy-Back Program?</vt:lpstr>
      <vt:lpstr>What is the Buy-Back Program?</vt:lpstr>
      <vt:lpstr>Fractionation A serious problem facing tribal communities</vt:lpstr>
      <vt:lpstr>Why is land consolidation important?</vt:lpstr>
      <vt:lpstr>How Does the Program Work?</vt:lpstr>
      <vt:lpstr>Program Priorities?</vt:lpstr>
      <vt:lpstr>Major phases of the Program?</vt:lpstr>
      <vt:lpstr>Who is Responsible for Land Valuation?  </vt:lpstr>
      <vt:lpstr>Mineral Evaluations</vt:lpstr>
      <vt:lpstr>Mineral Evaluations</vt:lpstr>
      <vt:lpstr>Appraisals</vt:lpstr>
      <vt:lpstr>Individual Site-Specific (Single Property) Appraisals</vt:lpstr>
      <vt:lpstr>How Will I Be Contacted to Participate in the Program?</vt:lpstr>
      <vt:lpstr>            OVERVIEW</vt:lpstr>
      <vt:lpstr>Sample Offer Package</vt:lpstr>
      <vt:lpstr>Sample Offer Package</vt:lpstr>
      <vt:lpstr>Sample offer package</vt:lpstr>
      <vt:lpstr>Sample Offer Package</vt:lpstr>
      <vt:lpstr>Sample Offer Package</vt:lpstr>
      <vt:lpstr>How will I be compensated for my land if I choose to sell?</vt:lpstr>
      <vt:lpstr>How do I complete the purchase offer package?</vt:lpstr>
      <vt:lpstr>Things to consider</vt:lpstr>
      <vt:lpstr>Making an Informed Choice About Your Land</vt:lpstr>
      <vt:lpstr>What is my first step as a landowner?</vt:lpstr>
      <vt:lpstr>Cobell Education Scholarship Fund</vt:lpstr>
      <vt:lpstr>Whereabouts Unknown</vt:lpstr>
      <vt:lpstr>Closing and Questions</vt:lpstr>
    </vt:vector>
  </TitlesOfParts>
  <Company>PricewaterhouseCoopers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 User</dc:creator>
  <cp:lastModifiedBy>RVIT LBBP</cp:lastModifiedBy>
  <cp:revision>430</cp:revision>
  <cp:lastPrinted>2015-08-05T19:27:38Z</cp:lastPrinted>
  <dcterms:created xsi:type="dcterms:W3CDTF">2013-01-10T20:19:28Z</dcterms:created>
  <dcterms:modified xsi:type="dcterms:W3CDTF">2016-02-22T19:09:37Z</dcterms:modified>
</cp:coreProperties>
</file>